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30"/>
  </p:notesMasterIdLst>
  <p:handoutMasterIdLst>
    <p:handoutMasterId r:id="rId31"/>
  </p:handoutMasterIdLst>
  <p:sldIdLst>
    <p:sldId id="665" r:id="rId2"/>
    <p:sldId id="709" r:id="rId3"/>
    <p:sldId id="677" r:id="rId4"/>
    <p:sldId id="671" r:id="rId5"/>
    <p:sldId id="672" r:id="rId6"/>
    <p:sldId id="678" r:id="rId7"/>
    <p:sldId id="680" r:id="rId8"/>
    <p:sldId id="675" r:id="rId9"/>
    <p:sldId id="704" r:id="rId10"/>
    <p:sldId id="705" r:id="rId11"/>
    <p:sldId id="706" r:id="rId12"/>
    <p:sldId id="707" r:id="rId13"/>
    <p:sldId id="708" r:id="rId14"/>
    <p:sldId id="676" r:id="rId15"/>
    <p:sldId id="681" r:id="rId16"/>
    <p:sldId id="682" r:id="rId17"/>
    <p:sldId id="710" r:id="rId18"/>
    <p:sldId id="711" r:id="rId19"/>
    <p:sldId id="712" r:id="rId20"/>
    <p:sldId id="713" r:id="rId21"/>
    <p:sldId id="715" r:id="rId22"/>
    <p:sldId id="716" r:id="rId23"/>
    <p:sldId id="717" r:id="rId24"/>
    <p:sldId id="718" r:id="rId25"/>
    <p:sldId id="719" r:id="rId26"/>
    <p:sldId id="720" r:id="rId27"/>
    <p:sldId id="721" r:id="rId28"/>
    <p:sldId id="722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CC"/>
    <a:srgbClr val="C0C0C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500" autoAdjust="0"/>
  </p:normalViewPr>
  <p:slideViewPr>
    <p:cSldViewPr>
      <p:cViewPr>
        <p:scale>
          <a:sx n="100" d="100"/>
          <a:sy n="100" d="100"/>
        </p:scale>
        <p:origin x="-1308" y="-258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08"/>
    </p:cViewPr>
  </p:sorterViewPr>
  <p:notesViewPr>
    <p:cSldViewPr>
      <p:cViewPr>
        <p:scale>
          <a:sx n="100" d="100"/>
          <a:sy n="100" d="100"/>
        </p:scale>
        <p:origin x="-864" y="948"/>
      </p:cViewPr>
      <p:guideLst>
        <p:guide orient="horz" pos="292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hdr" sz="quarter"/>
          </p:nvPr>
        </p:nvSpPr>
        <p:spPr bwMode="auto">
          <a:xfrm>
            <a:off x="0" y="0"/>
            <a:ext cx="30384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1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1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1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1">
                <a:latin typeface="Arial Narrow" pitchFamily="34" charset="0"/>
              </a:defRPr>
            </a:lvl1pPr>
          </a:lstStyle>
          <a:p>
            <a:pPr>
              <a:defRPr/>
            </a:pPr>
            <a:fld id="{2F58DA71-1A9E-4F50-9176-DF2D0A273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l" defTabSz="928688">
              <a:defRPr sz="3700" b="1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B94D58BB-1022-4181-B30F-F2A6DE1A9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FB8EA-27ED-4A97-9B75-870CF07DDD2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9C23B-9948-4622-80E3-7B4817450A7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07E04-8CD0-4D22-8366-92F4BCF68834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991C4-BF08-4B3B-A2B4-2A94A9209F2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5AD3B-9324-4A64-96D5-CA244B3529A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2ED3EF-B804-494E-9CED-3E8D082FA9A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0C30F-0B51-4654-BF39-513BCA6D773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0EDD6-5CDE-46DC-9ED2-17E5993DA7FE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542B3-919C-4BF8-A974-40A1D5857AEA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9D8198-521B-4FC4-877C-00C52BB954E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80471-BC47-443A-8578-E6DD2EDE4445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464C7-CE05-4858-A010-3BC3AF5A235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419384-9478-4D0F-991B-0EEF82281B9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E11F5-F53C-43D6-BDBF-64D4D7458177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EC431-B79E-45E7-BC0B-B62FB6A2B1F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458CD-5746-46C9-8D7D-52E72B2D39CC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4AECA-154E-41C5-9BC0-3D3AD746445D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CA0AE-0F83-4DBA-8C5F-8C59FEB1D319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33A55E-6686-424A-B00B-B66B593033F9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1D64A-D1D1-472F-BF20-1ACEEC7B16BF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E063C-B079-4AA4-B14F-873C11C6D61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7C7F2-4D4F-4D99-90C9-73F3AC50B02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1710A-89A0-4841-A049-252627A1C70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22A43D-33B2-496F-AAAF-88E8C66DB30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B8781-E52F-4329-9114-E857957614A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E30D9-273C-455A-BC4A-DD6CDB897E9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A0093-DD05-478F-90A9-EA08DA90F50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PPT-008-01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4DD8-CCF6-4684-A1B4-E1651931F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PPT-008-01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47652-9D32-4D9B-B240-A9AEC3F526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PPT-008-01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98323-1E9F-4463-8C69-41305584B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PPT-008-01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FEC92-158C-4763-953B-B18BFCF10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PPT-008-01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2DEB3-5978-4EE3-AEB5-42C2FDC149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PPT-008-01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59881-3F60-49EF-931F-916E3B99E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PPT-008-01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51B2A-56B5-4F44-B5D0-518D97FCB9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PPT-008-01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B6718-7DE9-49DC-A45D-E1F06B7D2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PPT-008-01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DADC53D-24F5-4E1F-9815-E116DE3F4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PPT-008-01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75EBD-535B-4C39-A0E1-D6E7C93B05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PPT-008-01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D89E3-6936-4508-B07C-9EF9F77BFD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228600" y="228600"/>
            <a:ext cx="8801100" cy="6502400"/>
            <a:chOff x="240" y="144"/>
            <a:chExt cx="5448" cy="4025"/>
          </a:xfrm>
        </p:grpSpPr>
        <p:grpSp>
          <p:nvGrpSpPr>
            <p:cNvPr id="3080" name="Group 7"/>
            <p:cNvGrpSpPr>
              <a:grpSpLocks/>
            </p:cNvGrpSpPr>
            <p:nvPr/>
          </p:nvGrpSpPr>
          <p:grpSpPr bwMode="auto">
            <a:xfrm>
              <a:off x="240" y="144"/>
              <a:ext cx="5328" cy="4025"/>
              <a:chOff x="240" y="144"/>
              <a:chExt cx="5328" cy="4025"/>
            </a:xfrm>
          </p:grpSpPr>
          <p:pic>
            <p:nvPicPr>
              <p:cNvPr id="3082" name="Picture 5" descr="P:\Mgmt Svcs\Creative Design and Mktng\New Stationary Changes\Powerpointbottom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40" y="4032"/>
                <a:ext cx="5328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6" descr="P:\Mgmt Svcs\Creative Design and Mktng\New Stationary Changes\TopBarsAlone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40" y="144"/>
                <a:ext cx="4141" cy="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81" name="Picture 10" descr="P:\Mgmt Svcs\Creative Design and Mktng\New Stationary Changes\Logo_Stacked_2color447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416" y="144"/>
              <a:ext cx="1272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PPT-008-01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7C5E4BBE-9A61-4E96-B0A4-761A962CB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8" r:id="rId7"/>
    <p:sldLayoutId id="2147483814" r:id="rId8"/>
    <p:sldLayoutId id="2147483815" r:id="rId9"/>
    <p:sldLayoutId id="2147483816" r:id="rId10"/>
    <p:sldLayoutId id="214748381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52400" y="-304800"/>
            <a:ext cx="6705600" cy="1371600"/>
          </a:xfrm>
        </p:spPr>
        <p:txBody>
          <a:bodyPr/>
          <a:lstStyle/>
          <a:p>
            <a:pPr algn="ctr" eaLnBrk="1" hangingPunct="1">
              <a:lnSpc>
                <a:spcPct val="210000"/>
              </a:lnSpc>
              <a:buClr>
                <a:srgbClr val="800000"/>
              </a:buClr>
              <a:buFontTx/>
              <a:buNone/>
            </a:pPr>
            <a:r>
              <a:rPr lang="en-US" sz="800" b="1" dirty="0" smtClean="0"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210000"/>
              </a:lnSpc>
              <a:buClr>
                <a:srgbClr val="800000"/>
              </a:buClr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ELECTRICAL SAFETY                              </a:t>
            </a:r>
            <a:r>
              <a:rPr lang="en-US" sz="1600" b="1" dirty="0" smtClean="0">
                <a:solidFill>
                  <a:schemeClr val="bg1"/>
                </a:solidFill>
              </a:rPr>
              <a:t>OSHA 29 CFR 1910 SUBPART S</a:t>
            </a:r>
          </a:p>
          <a:p>
            <a:pPr algn="ctr" eaLnBrk="1" hangingPunct="1">
              <a:lnSpc>
                <a:spcPct val="210000"/>
              </a:lnSpc>
              <a:buClr>
                <a:srgbClr val="800000"/>
              </a:buClr>
              <a:buFontTx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5123" name="Picture 24" descr="MPj0399676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905000"/>
            <a:ext cx="3078163" cy="4191000"/>
          </a:xfrm>
        </p:spPr>
      </p:pic>
      <p:sp>
        <p:nvSpPr>
          <p:cNvPr id="5" name="TextBox 4"/>
          <p:cNvSpPr txBox="1"/>
          <p:nvPr/>
        </p:nvSpPr>
        <p:spPr>
          <a:xfrm>
            <a:off x="6553200" y="1295400"/>
            <a:ext cx="27432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i="1" dirty="0">
                <a:latin typeface="Verdana" pitchFamily="34" charset="0"/>
              </a:rPr>
              <a:t>Bureau of Workers’ Comp</a:t>
            </a:r>
          </a:p>
          <a:p>
            <a:pPr algn="ctr">
              <a:defRPr/>
            </a:pPr>
            <a:r>
              <a:rPr lang="en-US" sz="1050" i="1" dirty="0">
                <a:latin typeface="Verdana" pitchFamily="34" charset="0"/>
              </a:rPr>
              <a:t>PA Training for Health &amp; Safety (PATHS) 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21E259-1CD6-47A9-83E3-C66310AB910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6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  <p:pic>
        <p:nvPicPr>
          <p:cNvPr id="5127" name="Picture 7" descr="circuit-breaker-panel-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828800"/>
            <a:ext cx="36703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0"/>
            <a:ext cx="76962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Inadequate Wiring Hazards</a:t>
            </a:r>
            <a:endParaRPr lang="en-US" sz="2800" kern="12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524000"/>
            <a:ext cx="5943600" cy="4572000"/>
          </a:xfrm>
        </p:spPr>
        <p:txBody>
          <a:bodyPr/>
          <a:lstStyle/>
          <a:p>
            <a:pPr marL="114300" indent="0" eaLnBrk="1" hangingPunct="1"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A hazard exists when a conductor is too small to safely carry the current. </a:t>
            </a:r>
            <a:r>
              <a:rPr lang="en-US" sz="2400" u="sng" dirty="0" smtClean="0">
                <a:cs typeface="Times New Roman" pitchFamily="18" charset="0"/>
              </a:rPr>
              <a:t>Example</a:t>
            </a:r>
            <a:r>
              <a:rPr lang="en-US" sz="2400" dirty="0" smtClean="0">
                <a:cs typeface="Times New Roman" pitchFamily="18" charset="0"/>
              </a:rPr>
              <a:t>: Using a portable tool with an extension cord that has a wire </a:t>
            </a:r>
          </a:p>
          <a:p>
            <a:pPr marL="114300" indent="0" eaLnBrk="1" hangingPunct="1"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too small for the tool.</a:t>
            </a:r>
          </a:p>
          <a:p>
            <a:pPr marL="406400" indent="-292100" eaLnBrk="1" hangingPunct="1">
              <a:spcBef>
                <a:spcPts val="1800"/>
              </a:spcBef>
              <a:tabLst>
                <a:tab pos="406400" algn="l"/>
              </a:tabLst>
            </a:pPr>
            <a:r>
              <a:rPr lang="en-US" sz="2400" dirty="0" smtClean="0">
                <a:cs typeface="Times New Roman" pitchFamily="18" charset="0"/>
              </a:rPr>
              <a:t>Tool draws more current than cord can handle = overheating, possible fire without tripping the circuit </a:t>
            </a:r>
            <a:r>
              <a:rPr lang="en-US" sz="2400" dirty="0" smtClean="0">
                <a:cs typeface="Times New Roman" pitchFamily="18" charset="0"/>
              </a:rPr>
              <a:t>breaker</a:t>
            </a:r>
            <a:endParaRPr lang="en-US" sz="2400" dirty="0" smtClean="0">
              <a:cs typeface="Times New Roman" pitchFamily="18" charset="0"/>
            </a:endParaRPr>
          </a:p>
          <a:p>
            <a:pPr marL="406400" indent="-292100" eaLnBrk="1" hangingPunct="1">
              <a:spcBef>
                <a:spcPts val="1800"/>
              </a:spcBef>
              <a:tabLst>
                <a:tab pos="406400" algn="l"/>
              </a:tabLst>
            </a:pPr>
            <a:r>
              <a:rPr lang="en-US" sz="2400" dirty="0" smtClean="0">
                <a:cs typeface="Times New Roman" pitchFamily="18" charset="0"/>
              </a:rPr>
              <a:t>Circuit breaker could be the right size for the circuit but not for the smaller wire extension </a:t>
            </a:r>
            <a:r>
              <a:rPr lang="en-US" sz="2400" dirty="0" smtClean="0">
                <a:cs typeface="Times New Roman" pitchFamily="18" charset="0"/>
              </a:rPr>
              <a:t>cord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spcBef>
                <a:spcPts val="1800"/>
              </a:spcBef>
              <a:buFontTx/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600" dirty="0" smtClean="0">
              <a:latin typeface="Times New Roman" pitchFamily="18" charset="0"/>
            </a:endParaRPr>
          </a:p>
        </p:txBody>
      </p:sp>
      <p:grpSp>
        <p:nvGrpSpPr>
          <p:cNvPr id="14340" name="Group 10"/>
          <p:cNvGrpSpPr>
            <a:grpSpLocks/>
          </p:cNvGrpSpPr>
          <p:nvPr/>
        </p:nvGrpSpPr>
        <p:grpSpPr bwMode="auto">
          <a:xfrm>
            <a:off x="6400800" y="2286000"/>
            <a:ext cx="2743200" cy="3200400"/>
            <a:chOff x="3600" y="1086"/>
            <a:chExt cx="1968" cy="1811"/>
          </a:xfrm>
        </p:grpSpPr>
        <p:pic>
          <p:nvPicPr>
            <p:cNvPr id="14344" name="Picture 11" descr="aw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0" y="1086"/>
              <a:ext cx="1811" cy="1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Text Box 12"/>
            <p:cNvSpPr txBox="1">
              <a:spLocks noChangeArrowheads="1"/>
            </p:cNvSpPr>
            <p:nvPr/>
          </p:nvSpPr>
          <p:spPr bwMode="auto">
            <a:xfrm>
              <a:off x="4176" y="2238"/>
              <a:ext cx="1104" cy="178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Wire Gauge</a:t>
              </a:r>
            </a:p>
          </p:txBody>
        </p:sp>
        <p:sp>
          <p:nvSpPr>
            <p:cNvPr id="14346" name="Text Box 13"/>
            <p:cNvSpPr txBox="1">
              <a:spLocks noChangeArrowheads="1"/>
            </p:cNvSpPr>
            <p:nvPr/>
          </p:nvSpPr>
          <p:spPr bwMode="auto">
            <a:xfrm>
              <a:off x="5040" y="2718"/>
              <a:ext cx="528" cy="179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WIRE</a:t>
              </a:r>
            </a:p>
          </p:txBody>
        </p:sp>
        <p:sp>
          <p:nvSpPr>
            <p:cNvPr id="14347" name="Line 14"/>
            <p:cNvSpPr>
              <a:spLocks noChangeShapeType="1"/>
            </p:cNvSpPr>
            <p:nvPr/>
          </p:nvSpPr>
          <p:spPr bwMode="auto">
            <a:xfrm flipH="1" flipV="1">
              <a:off x="5040" y="2574"/>
              <a:ext cx="96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1" name="Rectangle 15"/>
          <p:cNvSpPr>
            <a:spLocks noChangeArrowheads="1"/>
          </p:cNvSpPr>
          <p:nvPr/>
        </p:nvSpPr>
        <p:spPr bwMode="auto">
          <a:xfrm>
            <a:off x="6019800" y="4648200"/>
            <a:ext cx="2590800" cy="13239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i="1">
                <a:solidFill>
                  <a:srgbClr val="FFFFFF"/>
                </a:solidFill>
                <a:latin typeface="Arial Narrow" pitchFamily="34" charset="0"/>
              </a:rPr>
              <a:t>Wire gauge measures wires ranging in size from number 36 to 0 American wire gauge (AWG)</a:t>
            </a:r>
          </a:p>
        </p:txBody>
      </p:sp>
      <p:sp>
        <p:nvSpPr>
          <p:cNvPr id="14342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16D271-4A31-4233-BB4A-1AF31096D62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343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0" y="0"/>
            <a:ext cx="7772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Hazards of Overloading </a:t>
            </a:r>
            <a:endParaRPr lang="en-US" sz="2800" kern="12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2133600"/>
            <a:ext cx="4648200" cy="388620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Too many devices plugged into circuit = wires heat to very high temperature = possible </a:t>
            </a:r>
            <a:r>
              <a:rPr lang="en-US" sz="2400" dirty="0" smtClean="0">
                <a:cs typeface="Times New Roman" pitchFamily="18" charset="0"/>
              </a:rPr>
              <a:t>fire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Wire insulation melts = arcing may occur = fire in area where overload exists (even inside a wall</a:t>
            </a:r>
            <a:r>
              <a:rPr lang="en-US" sz="2400" dirty="0" smtClean="0">
                <a:cs typeface="Times New Roman" pitchFamily="18" charset="0"/>
              </a:rPr>
              <a:t>)</a:t>
            </a:r>
            <a:endParaRPr lang="en-US" sz="2400" dirty="0" smtClean="0">
              <a:cs typeface="Times New Roman" pitchFamily="18" charset="0"/>
            </a:endParaRPr>
          </a:p>
          <a:p>
            <a:pPr algn="r" eaLnBrk="1" hangingPunct="1">
              <a:buFontTx/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13" descr="over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050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C1A304-96B1-46E8-9A92-748AF5D69F9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152400"/>
            <a:ext cx="7772400" cy="9906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Electrical Protective </a:t>
            </a:r>
            <a:br>
              <a:rPr lang="en-US" sz="2800" kern="1200" dirty="0" smtClean="0"/>
            </a:br>
            <a:r>
              <a:rPr lang="en-US" sz="2800" kern="1200" dirty="0" smtClean="0"/>
              <a:t>Devices</a:t>
            </a:r>
            <a:endParaRPr lang="en-US" sz="2800" kern="1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524000"/>
            <a:ext cx="7696200" cy="49530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Shut off electricity flow in the event of an overload or ground-fault in the circuit.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Include fuses, circuit breakers and ground-fault circuit interrupters, or </a:t>
            </a:r>
            <a:r>
              <a:rPr lang="en-US" sz="2400" dirty="0" smtClean="0"/>
              <a:t>CGCI.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Fuses and circuit breakers are “over current” devices (too much current = fuses melt and circuit breakers “trip” open).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16388" name="Picture 8" descr="MPj031636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876800"/>
            <a:ext cx="22796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9B89ED-8CBD-4350-AEE1-58203309D5D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0"/>
            <a:ext cx="76200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Ground Fault Circuit Interrupter</a:t>
            </a:r>
            <a:endParaRPr lang="en-US" sz="2800" kern="1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524000"/>
            <a:ext cx="5715000" cy="4724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600" dirty="0" smtClean="0"/>
              <a:t>Protects you from dangerous electrical shock.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2600" dirty="0" smtClean="0"/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600" dirty="0" smtClean="0"/>
              <a:t>Detects a difference in current between the black and white circuit wires (could happen when electrical equipment is not working properly causing a current “leakage” known as </a:t>
            </a:r>
            <a:r>
              <a:rPr lang="en-US" sz="2600" i="1" dirty="0" smtClean="0"/>
              <a:t>ground fault</a:t>
            </a:r>
            <a:r>
              <a:rPr lang="en-US" sz="2600" dirty="0" smtClean="0"/>
              <a:t>).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2600" dirty="0" smtClean="0"/>
          </a:p>
          <a:p>
            <a:pPr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600" dirty="0" smtClean="0"/>
              <a:t>Ground fault detected = GFCI can shut off electricity flow in as little as 1/40 of  a second protecting you from a dangerous shock.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endParaRPr lang="en-US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en-US" sz="2000" b="1" dirty="0" smtClean="0">
                <a:latin typeface="Times New Roman" pitchFamily="18" charset="0"/>
              </a:rPr>
              <a:t>      </a:t>
            </a:r>
          </a:p>
          <a:p>
            <a:pPr eaLnBrk="1" hangingPunct="1">
              <a:lnSpc>
                <a:spcPct val="60000"/>
              </a:lnSpc>
              <a:buFontTx/>
              <a:buNone/>
              <a:defRPr/>
            </a:pPr>
            <a:r>
              <a:rPr lang="en-US" sz="2000" b="1" dirty="0" smtClean="0">
                <a:latin typeface="Times New Roman" pitchFamily="18" charset="0"/>
              </a:rPr>
              <a:t>     </a:t>
            </a:r>
            <a:endParaRPr lang="en-US" sz="1000" dirty="0" smtClean="0">
              <a:latin typeface="Times New Roman" pitchFamily="18" charset="0"/>
            </a:endParaRPr>
          </a:p>
        </p:txBody>
      </p:sp>
      <p:pic>
        <p:nvPicPr>
          <p:cNvPr id="17412" name="Picture 12" descr="gf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752600"/>
            <a:ext cx="2667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D0512B-6C36-4BA1-8C8C-EC8A86B6FCE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57200" y="0"/>
            <a:ext cx="7772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Grounding Hazards</a:t>
            </a:r>
            <a:endParaRPr lang="en-US" sz="2800" kern="12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524000"/>
            <a:ext cx="8610600" cy="48768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Some of the most frequently violated OSHA standards.</a:t>
            </a:r>
          </a:p>
          <a:p>
            <a:pPr eaLnBrk="1" hangingPunct="1">
              <a:spcBef>
                <a:spcPts val="18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2400" dirty="0" smtClean="0">
                <a:cs typeface="Times New Roman" pitchFamily="18" charset="0"/>
              </a:rPr>
              <a:t>Metal parts of an electrical wiring system that we touch should be at 0 volts relative to ground (switch plates,     ceiling light fixtures, conduit, etc.).</a:t>
            </a:r>
          </a:p>
          <a:p>
            <a:pPr eaLnBrk="1" hangingPunct="1">
              <a:spcBef>
                <a:spcPts val="18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2400" dirty="0" smtClean="0">
                <a:cs typeface="Times New Roman" pitchFamily="18" charset="0"/>
              </a:rPr>
              <a:t>Housings of motors, appliances or tools that are plugged in to improperly grounded circuits may become energized.</a:t>
            </a:r>
          </a:p>
          <a:p>
            <a:pPr eaLnBrk="1" hangingPunct="1">
              <a:buFont typeface="Arial" pitchFamily="34" charset="0"/>
              <a:buChar char="•"/>
              <a:tabLst>
                <a:tab pos="342900" algn="l"/>
              </a:tabLst>
            </a:pPr>
            <a:endParaRPr lang="en-US" sz="2400" dirty="0" smtClean="0">
              <a:cs typeface="Times New Roman" pitchFamily="18" charset="0"/>
            </a:endParaRPr>
          </a:p>
          <a:p>
            <a:pPr algn="ctr" eaLnBrk="1" hangingPunct="1">
              <a:buNone/>
              <a:tabLst>
                <a:tab pos="342900" algn="l"/>
              </a:tabLst>
            </a:pP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If you come into contact with an improperly grounded electrical device YOU WILL GET SHOCKED!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US" sz="2000" dirty="0" smtClean="0"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      </a:t>
            </a:r>
          </a:p>
          <a:p>
            <a:pPr eaLnBrk="1" hangingPunct="1">
              <a:lnSpc>
                <a:spcPct val="60000"/>
              </a:lnSpc>
            </a:pPr>
            <a:endParaRPr lang="en-US" sz="2000" dirty="0" smtClean="0"/>
          </a:p>
          <a:p>
            <a:pPr eaLnBrk="1" hangingPunct="1">
              <a:lnSpc>
                <a:spcPct val="60000"/>
              </a:lnSpc>
            </a:pPr>
            <a:endParaRPr lang="en-US" sz="2000" b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49BE70-CA8B-4E12-B3F5-04923AF7DDE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0"/>
            <a:ext cx="7620000" cy="11430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Some Examples of OSHA             Electrical Requirements</a:t>
            </a:r>
            <a:endParaRPr lang="en-US" sz="2800" kern="1200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219200"/>
            <a:ext cx="83820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 b="1" dirty="0" smtClean="0">
                <a:latin typeface="Times New Roman" pitchFamily="18" charset="0"/>
              </a:rPr>
              <a:t>   </a:t>
            </a:r>
          </a:p>
          <a:p>
            <a:pPr algn="ctr" eaLnBrk="1" hangingPunct="1">
              <a:spcBef>
                <a:spcPts val="1800"/>
              </a:spcBef>
              <a:buFontTx/>
              <a:buNone/>
            </a:pPr>
            <a:r>
              <a:rPr lang="en-US" sz="2400" dirty="0" smtClean="0"/>
              <a:t>      </a:t>
            </a:r>
            <a:r>
              <a:rPr lang="en-US" sz="2400" u="sng" dirty="0" smtClean="0">
                <a:cs typeface="Times New Roman" pitchFamily="18" charset="0"/>
              </a:rPr>
              <a:t>GROUNDING PATH</a:t>
            </a:r>
          </a:p>
          <a:p>
            <a:pPr marL="114300" indent="0" eaLnBrk="1" hangingPunct="1">
              <a:spcBef>
                <a:spcPts val="1800"/>
              </a:spcBef>
              <a:buFontTx/>
              <a:buNone/>
            </a:pPr>
            <a:r>
              <a:rPr lang="en-US" sz="2400" dirty="0" smtClean="0"/>
              <a:t>The path to ground from circuits, equipment and enclosures must be permanent and continuous. </a:t>
            </a:r>
          </a:p>
          <a:p>
            <a:pPr marL="114300" indent="0" eaLnBrk="1" hangingPunct="1">
              <a:spcBef>
                <a:spcPts val="1800"/>
              </a:spcBef>
              <a:buFontTx/>
              <a:buNone/>
            </a:pPr>
            <a:r>
              <a:rPr lang="en-US" sz="2400" dirty="0" smtClean="0"/>
              <a:t>The violation shown here is an extension cord with the third/grounding prong missing.</a:t>
            </a:r>
          </a:p>
          <a:p>
            <a:pPr eaLnBrk="1" hangingPunct="1">
              <a:buFontTx/>
              <a:buNone/>
            </a:pPr>
            <a:endParaRPr lang="en-US" b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     </a:t>
            </a: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>
            <p:ph sz="half" idx="4294967295"/>
          </p:nvPr>
        </p:nvGraphicFramePr>
        <p:xfrm>
          <a:off x="5867400" y="3733800"/>
          <a:ext cx="3048000" cy="2743200"/>
        </p:xfrm>
        <a:graphic>
          <a:graphicData uri="http://schemas.openxmlformats.org/presentationml/2006/ole">
            <p:oleObj spid="_x0000_s1026" name="Document" r:id="rId4" imgW="5705640" imgH="4381560" progId="">
              <p:embed/>
            </p:oleObj>
          </a:graphicData>
        </a:graphic>
      </p:graphicFrame>
      <p:sp>
        <p:nvSpPr>
          <p:cNvPr id="1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F013CE-2D83-4E06-B0C9-7825ED0CA7A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3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0"/>
            <a:ext cx="74676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Examples of OSHA Requirements</a:t>
            </a:r>
            <a:endParaRPr lang="en-US" sz="2800" kern="12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6172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100" b="1" dirty="0" smtClean="0">
                <a:latin typeface="Times New Roman" pitchFamily="18" charset="0"/>
              </a:rPr>
              <a:t> </a:t>
            </a:r>
            <a:r>
              <a:rPr lang="en-US" sz="2400" u="sng" dirty="0" smtClean="0"/>
              <a:t>HAND-HELD ELECTRICAL TOOLS</a:t>
            </a:r>
            <a:r>
              <a:rPr lang="en-US" sz="2400" dirty="0" smtClean="0"/>
              <a:t>:</a:t>
            </a:r>
            <a:endParaRPr lang="en-US" sz="2400" u="sng" dirty="0" smtClean="0"/>
          </a:p>
          <a:p>
            <a:pPr marL="0" indent="0" eaLnBrk="1" hangingPunct="1">
              <a:spcBef>
                <a:spcPts val="1800"/>
              </a:spcBef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Hand-held electrical tools pose a potential danger because they make continuous good contact with the hand.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  <a:tabLst>
                <a:tab pos="457200" algn="l"/>
              </a:tabLst>
            </a:pPr>
            <a:r>
              <a:rPr lang="en-US" sz="2400" dirty="0" smtClean="0">
                <a:cs typeface="Times New Roman" pitchFamily="18" charset="0"/>
              </a:rPr>
              <a:t>To protect you from shock, burns and electrocution, tools must:</a:t>
            </a:r>
          </a:p>
          <a:p>
            <a:pPr marL="406400" indent="-228600" eaLnBrk="1" hangingPunct="1">
              <a:spcBef>
                <a:spcPts val="1200"/>
              </a:spcBef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>
                <a:cs typeface="Times New Roman" pitchFamily="18" charset="0"/>
              </a:rPr>
              <a:t>Have a 3-wire cord with ground and be plugged into a grounded </a:t>
            </a:r>
            <a:r>
              <a:rPr lang="en-US" sz="2200" dirty="0" smtClean="0">
                <a:cs typeface="Times New Roman" pitchFamily="18" charset="0"/>
              </a:rPr>
              <a:t>receptacle</a:t>
            </a:r>
            <a:endParaRPr lang="en-US" sz="2200" dirty="0" smtClean="0">
              <a:cs typeface="Times New Roman" pitchFamily="18" charset="0"/>
            </a:endParaRPr>
          </a:p>
          <a:p>
            <a:pPr marL="406400" indent="-228600" eaLnBrk="1" hangingPunct="1">
              <a:spcBef>
                <a:spcPts val="1200"/>
              </a:spcBef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>
                <a:cs typeface="Times New Roman" pitchFamily="18" charset="0"/>
              </a:rPr>
              <a:t>Be double </a:t>
            </a:r>
            <a:r>
              <a:rPr lang="en-US" sz="2200" dirty="0" smtClean="0">
                <a:cs typeface="Times New Roman" pitchFamily="18" charset="0"/>
              </a:rPr>
              <a:t>insulated</a:t>
            </a:r>
            <a:endParaRPr lang="en-US" sz="2200" dirty="0" smtClean="0">
              <a:cs typeface="Times New Roman" pitchFamily="18" charset="0"/>
            </a:endParaRPr>
          </a:p>
          <a:p>
            <a:pPr marL="406400" indent="-228600" eaLnBrk="1" hangingPunct="1">
              <a:spcBef>
                <a:spcPts val="1200"/>
              </a:spcBef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dirty="0" smtClean="0">
                <a:cs typeface="Times New Roman" pitchFamily="18" charset="0"/>
              </a:rPr>
              <a:t>Be powered by a low-voltage isolation </a:t>
            </a:r>
            <a:r>
              <a:rPr lang="en-US" sz="2200" dirty="0" smtClean="0">
                <a:cs typeface="Times New Roman" pitchFamily="18" charset="0"/>
              </a:rPr>
              <a:t>transformer</a:t>
            </a:r>
            <a:endParaRPr lang="en-US" sz="2200" dirty="0" smtClean="0">
              <a:cs typeface="Times New Roman" pitchFamily="18" charset="0"/>
            </a:endParaRP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sz="2400" b="1" dirty="0" smtClean="0">
                <a:cs typeface="Times New Roman" pitchFamily="18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13" descr="pluginrecep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29400" y="1676400"/>
            <a:ext cx="2209800" cy="3200400"/>
          </a:xfrm>
          <a:noFill/>
        </p:spPr>
      </p:pic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6930E6-2376-4551-8459-3088740B6F2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766" y="324485"/>
            <a:ext cx="6624234" cy="550698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Guarding Live Parts</a:t>
            </a:r>
            <a:endParaRPr lang="en-US" sz="2800" kern="12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447800"/>
            <a:ext cx="6477000" cy="5029200"/>
          </a:xfrm>
        </p:spPr>
        <p:txBody>
          <a:bodyPr/>
          <a:lstStyle/>
          <a:p>
            <a:pPr marL="114300" indent="0" eaLnBrk="1" hangingPunct="1">
              <a:spcBef>
                <a:spcPts val="1800"/>
              </a:spcBef>
              <a:buFontTx/>
              <a:buNone/>
            </a:pPr>
            <a:r>
              <a:rPr lang="en-US" sz="2400" dirty="0" smtClean="0"/>
              <a:t>Must guard “live” parts of electric equipment operating at </a:t>
            </a:r>
            <a:r>
              <a:rPr lang="en-US" sz="2400" u="sng" dirty="0" smtClean="0"/>
              <a:t>&gt;</a:t>
            </a:r>
            <a:r>
              <a:rPr lang="en-US" sz="2400" dirty="0" smtClean="0"/>
              <a:t> 50 volts against accidental contact by:</a:t>
            </a:r>
          </a:p>
          <a:p>
            <a:pPr marL="520700" indent="-228600" eaLnBrk="1" hangingPunct="1">
              <a:spcBef>
                <a:spcPts val="1800"/>
              </a:spcBef>
              <a:buFont typeface="Arial" pitchFamily="34" charset="0"/>
              <a:buChar char="•"/>
              <a:tabLst>
                <a:tab pos="635000" algn="l"/>
              </a:tabLst>
            </a:pPr>
            <a:r>
              <a:rPr lang="en-US" sz="2400" dirty="0" smtClean="0">
                <a:cs typeface="Times New Roman" pitchFamily="18" charset="0"/>
              </a:rPr>
              <a:t>Approved </a:t>
            </a:r>
            <a:r>
              <a:rPr lang="en-US" sz="2400" dirty="0" smtClean="0">
                <a:cs typeface="Times New Roman" pitchFamily="18" charset="0"/>
              </a:rPr>
              <a:t>cabinets/enclosures</a:t>
            </a:r>
            <a:endParaRPr lang="en-US" sz="2400" dirty="0" smtClean="0">
              <a:cs typeface="Times New Roman" pitchFamily="18" charset="0"/>
            </a:endParaRPr>
          </a:p>
          <a:p>
            <a:pPr marL="520700" indent="-228600" eaLnBrk="1" hangingPunct="1">
              <a:spcBef>
                <a:spcPts val="1800"/>
              </a:spcBef>
              <a:buFont typeface="Arial" pitchFamily="34" charset="0"/>
              <a:buChar char="•"/>
              <a:tabLst>
                <a:tab pos="635000" algn="l"/>
              </a:tabLst>
            </a:pPr>
            <a:r>
              <a:rPr lang="en-US" sz="2400" dirty="0" smtClean="0">
                <a:cs typeface="Times New Roman" pitchFamily="18" charset="0"/>
              </a:rPr>
              <a:t>Location or permanent partitions (thereby only accessible to qualified persons</a:t>
            </a:r>
            <a:r>
              <a:rPr lang="en-US" sz="2400" dirty="0" smtClean="0">
                <a:cs typeface="Times New Roman" pitchFamily="18" charset="0"/>
              </a:rPr>
              <a:t>)</a:t>
            </a:r>
            <a:endParaRPr lang="en-US" sz="2400" dirty="0" smtClean="0">
              <a:cs typeface="Times New Roman" pitchFamily="18" charset="0"/>
            </a:endParaRPr>
          </a:p>
          <a:p>
            <a:pPr marL="520700" indent="-228600" eaLnBrk="1" hangingPunct="1">
              <a:spcBef>
                <a:spcPts val="1800"/>
              </a:spcBef>
              <a:buFont typeface="Arial" pitchFamily="34" charset="0"/>
              <a:buChar char="•"/>
              <a:tabLst>
                <a:tab pos="635000" algn="l"/>
              </a:tabLst>
            </a:pPr>
            <a:r>
              <a:rPr lang="en-US" sz="2400" dirty="0" smtClean="0">
                <a:cs typeface="Times New Roman" pitchFamily="18" charset="0"/>
              </a:rPr>
              <a:t>Elevation of 8 feet or more above the floor or working </a:t>
            </a:r>
            <a:r>
              <a:rPr lang="en-US" sz="2400" dirty="0" smtClean="0">
                <a:cs typeface="Times New Roman" pitchFamily="18" charset="0"/>
              </a:rPr>
              <a:t>surface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20700" indent="-228600" eaLnBrk="1" hangingPunct="1">
              <a:spcBef>
                <a:spcPts val="1800"/>
              </a:spcBef>
              <a:buFont typeface="Arial" pitchFamily="34" charset="0"/>
              <a:buChar char="•"/>
              <a:tabLst>
                <a:tab pos="635000" algn="l"/>
              </a:tabLst>
            </a:pPr>
            <a:r>
              <a:rPr lang="en-US" sz="2400" dirty="0" smtClean="0">
                <a:cs typeface="Times New Roman" pitchFamily="18" charset="0"/>
              </a:rPr>
              <a:t>Mark entrances to guarded locations with conspicuous warning </a:t>
            </a:r>
            <a:r>
              <a:rPr lang="en-US" sz="2400" dirty="0" smtClean="0">
                <a:cs typeface="Times New Roman" pitchFamily="18" charset="0"/>
              </a:rPr>
              <a:t>signs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300" b="1" u="sng" dirty="0" smtClean="0">
              <a:latin typeface="Times New Roman" pitchFamily="18" charset="0"/>
            </a:endParaRPr>
          </a:p>
        </p:txBody>
      </p:sp>
      <p:pic>
        <p:nvPicPr>
          <p:cNvPr id="2048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76400"/>
            <a:ext cx="2362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97FAFD-E138-4F86-8652-B574DC7BF1C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0" y="0"/>
            <a:ext cx="76962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Guarding Live Parts</a:t>
            </a:r>
            <a:endParaRPr lang="en-US" sz="2800" kern="1200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752600"/>
            <a:ext cx="3886200" cy="374015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sz="2400" dirty="0" smtClean="0"/>
              <a:t>Where electrical equipment is in locations that it can suffer physical damage it must be guarded.</a:t>
            </a:r>
          </a:p>
          <a:p>
            <a:pPr eaLnBrk="1" hangingPunct="1">
              <a:spcBef>
                <a:spcPts val="2400"/>
              </a:spcBef>
            </a:pPr>
            <a:r>
              <a:rPr lang="en-US" sz="2400" dirty="0" smtClean="0"/>
              <a:t>The violation shown here is physical damage to conduit.</a:t>
            </a:r>
          </a:p>
          <a:p>
            <a:pPr eaLnBrk="1" hangingPunct="1">
              <a:lnSpc>
                <a:spcPct val="80000"/>
              </a:lnSpc>
            </a:pPr>
            <a:endParaRPr lang="en-US" sz="17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700" b="1" dirty="0" smtClean="0">
              <a:latin typeface="Times New Roman" pitchFamily="18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4495800" y="1905000"/>
          <a:ext cx="4368800" cy="4251325"/>
        </p:xfrm>
        <a:graphic>
          <a:graphicData uri="http://schemas.openxmlformats.org/presentationml/2006/ole">
            <p:oleObj spid="_x0000_s2050" name="Document" r:id="rId4" imgW="5705640" imgH="5867280" progId="">
              <p:embed/>
            </p:oleObj>
          </a:graphicData>
        </a:graphic>
      </p:graphicFrame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3C6113-698F-4DD0-85ED-5E43B669FD1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5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0" y="0"/>
            <a:ext cx="7772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Cabinets, Boxes, Fittings</a:t>
            </a:r>
            <a:endParaRPr lang="en-US" sz="2800" kern="12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600200"/>
            <a:ext cx="5181600" cy="374015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sz="2400" dirty="0" smtClean="0"/>
              <a:t>Junction boxes, pull boxes and fittings must have approved covers.</a:t>
            </a:r>
          </a:p>
          <a:p>
            <a:pPr eaLnBrk="1" hangingPunct="1">
              <a:spcBef>
                <a:spcPts val="2400"/>
              </a:spcBef>
            </a:pPr>
            <a:r>
              <a:rPr lang="en-US" sz="2400" dirty="0" smtClean="0"/>
              <a:t>Unused openings in cabinets, boxes and fittings must be closed (no missing “knockouts”).</a:t>
            </a:r>
          </a:p>
          <a:p>
            <a:pPr eaLnBrk="1" hangingPunct="1">
              <a:spcBef>
                <a:spcPts val="2400"/>
              </a:spcBef>
            </a:pPr>
            <a:r>
              <a:rPr lang="en-US" sz="2400" dirty="0" smtClean="0"/>
              <a:t>Photo shows violations of these two requirements.</a:t>
            </a:r>
          </a:p>
          <a:p>
            <a:pPr eaLnBrk="1" hangingPunct="1">
              <a:lnSpc>
                <a:spcPct val="80000"/>
              </a:lnSpc>
            </a:pPr>
            <a:endParaRPr lang="en-US" sz="26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600" b="1" dirty="0" smtClean="0">
              <a:latin typeface="Times New Roman" pitchFamily="18" charset="0"/>
            </a:endParaRPr>
          </a:p>
        </p:txBody>
      </p:sp>
      <p:pic>
        <p:nvPicPr>
          <p:cNvPr id="21508" name="Picture 4" descr="Untitled-1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28800"/>
            <a:ext cx="31242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8102A6-0382-4CDE-8E10-FBA8126C751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391400" cy="7620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b="1" kern="1200" dirty="0" smtClean="0"/>
              <a:t>Electrical Injuries</a:t>
            </a:r>
            <a:endParaRPr lang="en-US" sz="2800" b="1" kern="1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524000"/>
            <a:ext cx="8686800" cy="4724400"/>
          </a:xfrm>
        </p:spPr>
        <p:txBody>
          <a:bodyPr/>
          <a:lstStyle/>
          <a:p>
            <a:pPr eaLnBrk="1" hangingPunct="1">
              <a:lnSpc>
                <a:spcPct val="50000"/>
              </a:lnSpc>
              <a:spcBef>
                <a:spcPct val="15000"/>
              </a:spcBef>
              <a:buFontTx/>
              <a:buNone/>
            </a:pPr>
            <a:r>
              <a:rPr lang="en-US" sz="2400" cap="small" dirty="0" smtClean="0"/>
              <a:t>AN AVERAGE OF ONE WORKER IS 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sz="2400" cap="small" dirty="0" smtClean="0"/>
              <a:t>ELECTROCUTED ON THE JOB EVERY DAY</a:t>
            </a:r>
            <a:r>
              <a:rPr lang="en-US" sz="2400" dirty="0" smtClean="0"/>
              <a:t>!</a:t>
            </a:r>
          </a:p>
          <a:p>
            <a:pPr eaLnBrk="1" hangingPunct="1">
              <a:lnSpc>
                <a:spcPct val="50000"/>
              </a:lnSpc>
              <a:spcBef>
                <a:spcPct val="15000"/>
              </a:spcBef>
              <a:buFontTx/>
              <a:buNone/>
            </a:pPr>
            <a:r>
              <a:rPr lang="en-US" sz="1500" dirty="0" smtClean="0">
                <a:latin typeface="Times New Roman" pitchFamily="18" charset="0"/>
              </a:rPr>
              <a:t>   </a:t>
            </a:r>
          </a:p>
          <a:p>
            <a:pPr eaLnBrk="1" hangingPunct="1">
              <a:lnSpc>
                <a:spcPct val="50000"/>
              </a:lnSpc>
              <a:spcBef>
                <a:spcPct val="15000"/>
              </a:spcBef>
              <a:buFontTx/>
              <a:buNone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1" hangingPunct="1">
              <a:lnSpc>
                <a:spcPct val="50000"/>
              </a:lnSpc>
              <a:spcBef>
                <a:spcPct val="15000"/>
              </a:spcBef>
              <a:buFontTx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15000"/>
              </a:spcBef>
              <a:buFontTx/>
              <a:buNone/>
            </a:pPr>
            <a:r>
              <a:rPr lang="en-US" sz="2400" dirty="0" smtClean="0">
                <a:latin typeface="+mj-lt"/>
                <a:cs typeface="Times New Roman" pitchFamily="18" charset="0"/>
              </a:rPr>
              <a:t>There are four main types of electrical injuries:</a:t>
            </a:r>
          </a:p>
          <a:p>
            <a:pPr eaLnBrk="1" hangingPunct="1">
              <a:lnSpc>
                <a:spcPct val="50000"/>
              </a:lnSpc>
              <a:spcBef>
                <a:spcPct val="15000"/>
              </a:spcBef>
              <a:buFontTx/>
              <a:buNone/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15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Electrocution (death due to electrical shock</a:t>
            </a:r>
            <a:r>
              <a:rPr lang="en-US" sz="2400" dirty="0" smtClean="0">
                <a:latin typeface="+mj-lt"/>
                <a:cs typeface="Times New Roman" pitchFamily="18" charset="0"/>
              </a:rPr>
              <a:t>)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15000"/>
              </a:spcBef>
              <a:buFont typeface="Arial" pitchFamily="34" charset="0"/>
              <a:buChar char="•"/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15000"/>
              </a:spcBef>
              <a:buFont typeface="Arial" pitchFamily="34" charset="0"/>
              <a:buChar char="•"/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15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Electrical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Shock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15000"/>
              </a:spcBef>
              <a:buFont typeface="Arial" pitchFamily="34" charset="0"/>
              <a:buChar char="•"/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15000"/>
              </a:spcBef>
              <a:buFont typeface="Arial" pitchFamily="34" charset="0"/>
              <a:buChar char="•"/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15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Burns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15000"/>
              </a:spcBef>
              <a:buFont typeface="Arial" pitchFamily="34" charset="0"/>
              <a:buChar char="•"/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15000"/>
              </a:spcBef>
              <a:buFont typeface="Arial" pitchFamily="34" charset="0"/>
              <a:buChar char="•"/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15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Falls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15000"/>
              </a:spcBef>
              <a:buNone/>
            </a:pPr>
            <a:r>
              <a:rPr lang="en-US" sz="2400" dirty="0" smtClean="0">
                <a:latin typeface="+mj-lt"/>
              </a:rPr>
              <a:t>   </a:t>
            </a:r>
          </a:p>
          <a:p>
            <a:pPr eaLnBrk="1" hangingPunct="1">
              <a:lnSpc>
                <a:spcPct val="50000"/>
              </a:lnSpc>
              <a:spcBef>
                <a:spcPct val="15000"/>
              </a:spcBef>
              <a:buFontTx/>
              <a:buNone/>
            </a:pPr>
            <a:endParaRPr lang="en-US" sz="23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15000"/>
              </a:spcBef>
            </a:pPr>
            <a:endParaRPr lang="en-US" sz="1500" dirty="0" smtClean="0">
              <a:latin typeface="Times New Roman" pitchFamily="18" charset="0"/>
            </a:endParaRPr>
          </a:p>
        </p:txBody>
      </p:sp>
      <p:pic>
        <p:nvPicPr>
          <p:cNvPr id="6148" name="Picture 4" descr="Electrical Outlet on Fi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810000"/>
            <a:ext cx="2133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ground improp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810000"/>
            <a:ext cx="22860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7CF90-0CA0-404D-A809-311302FBBEE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15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0" y="0"/>
            <a:ext cx="7772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Use of Flexible Cords</a:t>
            </a:r>
            <a:endParaRPr lang="en-US" sz="2800" kern="12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8229600" cy="4572000"/>
          </a:xfrm>
        </p:spPr>
        <p:txBody>
          <a:bodyPr/>
          <a:lstStyle/>
          <a:p>
            <a:pPr marL="0" indent="292100" eaLnBrk="1" hangingPunct="1">
              <a:spcBef>
                <a:spcPts val="18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2400" dirty="0" smtClean="0">
                <a:latin typeface="Times New Roman" pitchFamily="18" charset="0"/>
              </a:rPr>
              <a:t>Are more vulnerable than fixed wiring.</a:t>
            </a:r>
          </a:p>
          <a:p>
            <a:pPr marL="0" indent="292100" eaLnBrk="1" hangingPunct="1">
              <a:spcBef>
                <a:spcPts val="18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2400" dirty="0" smtClean="0">
                <a:latin typeface="Times New Roman" pitchFamily="18" charset="0"/>
              </a:rPr>
              <a:t>Should not be used if recognized wiring methods can be used instead.</a:t>
            </a:r>
          </a:p>
          <a:p>
            <a:pPr marL="406400" indent="393700" eaLnBrk="1" hangingPunct="1">
              <a:spcBef>
                <a:spcPts val="12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2400" dirty="0" smtClean="0">
                <a:latin typeface="Times New Roman" pitchFamily="18" charset="0"/>
              </a:rPr>
              <a:t>Flexible cords can be damaged by:</a:t>
            </a:r>
          </a:p>
          <a:p>
            <a:pPr marL="406400" indent="393700" eaLnBrk="1" hangingPunct="1">
              <a:spcBef>
                <a:spcPts val="12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Aging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6400" indent="393700" eaLnBrk="1" hangingPunct="1">
              <a:spcBef>
                <a:spcPts val="12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Door or window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edges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6400" indent="393700" eaLnBrk="1" hangingPunct="1">
              <a:spcBef>
                <a:spcPts val="12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Staples or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fastenings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6400" indent="393700" eaLnBrk="1" hangingPunct="1">
              <a:spcBef>
                <a:spcPts val="12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Abrasion from adjacent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materials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6400" indent="393700" eaLnBrk="1" hangingPunct="1">
              <a:spcBef>
                <a:spcPts val="1200"/>
              </a:spcBef>
              <a:buFont typeface="Arial" pitchFamily="34" charset="0"/>
              <a:buChar char="•"/>
              <a:tabLst>
                <a:tab pos="342900" algn="l"/>
              </a:tabLs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Activities in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area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92100" eaLnBrk="1" hangingPunct="1">
              <a:spcBef>
                <a:spcPts val="1800"/>
              </a:spcBef>
              <a:buFont typeface="Arial" pitchFamily="34" charset="0"/>
              <a:buChar char="•"/>
              <a:tabLst>
                <a:tab pos="0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Improper use of flexible cords can cause shocks, burns or fire.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520700" algn="l"/>
              </a:tabLst>
            </a:pP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temp wiring"/>
          <p:cNvPicPr>
            <a:picLocks noChangeAspect="1" noChangeArrowheads="1"/>
          </p:cNvPicPr>
          <p:nvPr/>
        </p:nvPicPr>
        <p:blipFill>
          <a:blip r:embed="rId3" cstate="print"/>
          <a:srcRect l="17288" r="3502"/>
          <a:stretch>
            <a:fillRect/>
          </a:stretch>
        </p:blipFill>
        <p:spPr bwMode="auto">
          <a:xfrm>
            <a:off x="5943600" y="2667000"/>
            <a:ext cx="27130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6447AF-4229-4940-AB92-550577FCF8E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0" y="0"/>
            <a:ext cx="7772400" cy="11430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Examples – Permissible Uses of      Flexible Cords</a:t>
            </a:r>
            <a:endParaRPr lang="en-US" sz="2800" kern="12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4724400"/>
            <a:ext cx="77724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 b="1" smtClean="0">
                <a:latin typeface="Times New Roman" pitchFamily="18" charset="0"/>
              </a:rPr>
              <a:t>Pendant or Fixture                            Portable lamps,                                    Stationary equipment            </a:t>
            </a:r>
          </a:p>
          <a:p>
            <a:pPr eaLnBrk="1" hangingPunct="1">
              <a:buFontTx/>
              <a:buNone/>
            </a:pPr>
            <a:r>
              <a:rPr lang="en-US" sz="1400" b="1" smtClean="0">
                <a:latin typeface="Times New Roman" pitchFamily="18" charset="0"/>
              </a:rPr>
              <a:t>Wiring                                                tools or appliances                                to facilitate interchange      </a:t>
            </a:r>
          </a:p>
          <a:p>
            <a:pPr eaLnBrk="1" hangingPunct="1">
              <a:buFontTx/>
              <a:buNone/>
            </a:pPr>
            <a:r>
              <a:rPr lang="en-US" sz="1400" b="1" smtClean="0">
                <a:latin typeface="Times New Roman" pitchFamily="18" charset="0"/>
              </a:rPr>
              <a:t>                                       </a:t>
            </a:r>
          </a:p>
        </p:txBody>
      </p:sp>
      <p:pic>
        <p:nvPicPr>
          <p:cNvPr id="23556" name="Picture 4" descr="flex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736441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8F250A-F3B6-4F3F-BA20-F9D851145E5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0" y="0"/>
            <a:ext cx="7772400" cy="11430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Examples – Prohibited Uses </a:t>
            </a:r>
            <a:br>
              <a:rPr lang="en-US" sz="2800" kern="1200" dirty="0" smtClean="0"/>
            </a:br>
            <a:r>
              <a:rPr lang="en-US" sz="2800" kern="1200" dirty="0" smtClean="0"/>
              <a:t>of Flexible Cords</a:t>
            </a:r>
            <a:endParaRPr lang="en-US" sz="2800" kern="12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4572000"/>
            <a:ext cx="7772400" cy="213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 b="1" smtClean="0">
                <a:latin typeface="Times New Roman" pitchFamily="18" charset="0"/>
              </a:rPr>
              <a:t>  Substitute for                                  Run through walls, ceilings                          Concealed behind</a:t>
            </a:r>
          </a:p>
          <a:p>
            <a:pPr eaLnBrk="1" hangingPunct="1">
              <a:buFontTx/>
              <a:buNone/>
            </a:pPr>
            <a:r>
              <a:rPr lang="en-US" sz="1400" b="1" smtClean="0">
                <a:latin typeface="Times New Roman" pitchFamily="18" charset="0"/>
              </a:rPr>
              <a:t>  fixed wiring                                     floors, doors, or windows                              or attached to </a:t>
            </a:r>
          </a:p>
          <a:p>
            <a:pPr eaLnBrk="1" hangingPunct="1">
              <a:buFontTx/>
              <a:buNone/>
            </a:pPr>
            <a:r>
              <a:rPr lang="en-US" sz="1400" b="1" smtClean="0">
                <a:latin typeface="Times New Roman" pitchFamily="18" charset="0"/>
              </a:rPr>
              <a:t>                                                                                                                                     building surfaces</a:t>
            </a:r>
          </a:p>
        </p:txBody>
      </p:sp>
      <p:pic>
        <p:nvPicPr>
          <p:cNvPr id="24580" name="Picture 4" descr="flex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7543800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A1DF18-FFD1-44C9-872F-825B9C4416D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0"/>
            <a:ext cx="7772400" cy="11430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Electrical Hazards – </a:t>
            </a:r>
            <a:br>
              <a:rPr lang="en-US" sz="2800" kern="1200" dirty="0" smtClean="0"/>
            </a:br>
            <a:r>
              <a:rPr lang="en-US" sz="2800" kern="1200" dirty="0" smtClean="0"/>
              <a:t>Clues</a:t>
            </a:r>
            <a:endParaRPr lang="en-US" sz="2800" kern="12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600200"/>
            <a:ext cx="6019800" cy="411480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tabLst>
                <a:tab pos="342900" algn="l"/>
              </a:tabLst>
            </a:pPr>
            <a:r>
              <a:rPr lang="en-US" sz="2400" dirty="0" smtClean="0">
                <a:latin typeface="Times New Roman" pitchFamily="18" charset="0"/>
              </a:rPr>
              <a:t>Tripped circuit breakers or blown </a:t>
            </a:r>
            <a:r>
              <a:rPr lang="en-US" sz="2400" dirty="0" smtClean="0">
                <a:latin typeface="Times New Roman" pitchFamily="18" charset="0"/>
              </a:rPr>
              <a:t>fuses</a:t>
            </a: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spcBef>
                <a:spcPts val="2400"/>
              </a:spcBef>
              <a:tabLst>
                <a:tab pos="342900" algn="l"/>
              </a:tabLst>
            </a:pPr>
            <a:r>
              <a:rPr lang="en-US" sz="2400" dirty="0" smtClean="0">
                <a:latin typeface="Times New Roman" pitchFamily="18" charset="0"/>
              </a:rPr>
              <a:t>Warm tools, wires, cords, connections or junction </a:t>
            </a:r>
            <a:r>
              <a:rPr lang="en-US" sz="2400" dirty="0" smtClean="0">
                <a:latin typeface="Times New Roman" pitchFamily="18" charset="0"/>
              </a:rPr>
              <a:t>boxes</a:t>
            </a: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spcBef>
                <a:spcPts val="2400"/>
              </a:spcBef>
              <a:tabLst>
                <a:tab pos="342900" algn="l"/>
              </a:tabLst>
            </a:pPr>
            <a:r>
              <a:rPr lang="en-US" sz="2400" dirty="0" smtClean="0">
                <a:latin typeface="Times New Roman" pitchFamily="18" charset="0"/>
              </a:rPr>
              <a:t>GFCI that shuts off a </a:t>
            </a:r>
            <a:r>
              <a:rPr lang="en-US" sz="2400" dirty="0" smtClean="0">
                <a:latin typeface="Times New Roman" pitchFamily="18" charset="0"/>
              </a:rPr>
              <a:t>circuit</a:t>
            </a: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spcBef>
                <a:spcPts val="2400"/>
              </a:spcBef>
              <a:tabLst>
                <a:tab pos="342900" algn="l"/>
              </a:tabLst>
            </a:pPr>
            <a:r>
              <a:rPr lang="en-US" sz="2400" dirty="0" smtClean="0">
                <a:latin typeface="Times New Roman" pitchFamily="18" charset="0"/>
              </a:rPr>
              <a:t>Worn or frayed insulation around wire or </a:t>
            </a:r>
            <a:r>
              <a:rPr lang="en-US" sz="2400" dirty="0" smtClean="0">
                <a:latin typeface="Times New Roman" pitchFamily="18" charset="0"/>
              </a:rPr>
              <a:t>connection</a:t>
            </a:r>
            <a:endParaRPr lang="en-US" sz="2400" dirty="0" smtClean="0">
              <a:latin typeface="Times New Roman" pitchFamily="18" charset="0"/>
            </a:endParaRPr>
          </a:p>
        </p:txBody>
      </p:sp>
      <p:pic>
        <p:nvPicPr>
          <p:cNvPr id="25604" name="Picture 4" descr="circuit-breaker-position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438400"/>
            <a:ext cx="198120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F767CF-5E3B-4A61-A700-C8524F3268B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560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228600"/>
            <a:ext cx="7772400" cy="6858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Training</a:t>
            </a:r>
            <a:endParaRPr lang="en-US" sz="2800" kern="1200" dirty="0"/>
          </a:p>
        </p:txBody>
      </p:sp>
      <p:sp>
        <p:nvSpPr>
          <p:cNvPr id="8427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752600"/>
            <a:ext cx="8382000" cy="4648200"/>
          </a:xfrm>
        </p:spPr>
        <p:txBody>
          <a:bodyPr/>
          <a:lstStyle/>
          <a:p>
            <a:pPr marL="0" indent="0" eaLnBrk="1" hangingPunct="1">
              <a:spcBef>
                <a:spcPts val="2400"/>
              </a:spcBef>
              <a:buFontTx/>
              <a:buNone/>
            </a:pPr>
            <a:r>
              <a:rPr lang="en-US" sz="2400" dirty="0" smtClean="0"/>
              <a:t>Train employees working with electrical equipment in safe working practices including:</a:t>
            </a:r>
          </a:p>
          <a:p>
            <a:pPr marL="571500" eaLnBrk="1" hangingPunct="1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400" dirty="0" smtClean="0"/>
              <a:t>De-energizing electrical equipment before inspecting or making </a:t>
            </a:r>
            <a:r>
              <a:rPr lang="en-US" sz="2400" dirty="0" smtClean="0"/>
              <a:t>repairs</a:t>
            </a:r>
            <a:endParaRPr lang="en-US" sz="2400" dirty="0" smtClean="0"/>
          </a:p>
          <a:p>
            <a:pPr marL="571500" eaLnBrk="1" hangingPunct="1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400" dirty="0" smtClean="0"/>
              <a:t>Using electric tools in good </a:t>
            </a:r>
            <a:r>
              <a:rPr lang="en-US" sz="2400" dirty="0" smtClean="0"/>
              <a:t>repair</a:t>
            </a:r>
            <a:endParaRPr lang="en-US" sz="2400" dirty="0" smtClean="0"/>
          </a:p>
          <a:p>
            <a:pPr marL="571500" eaLnBrk="1" hangingPunct="1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400" dirty="0" smtClean="0"/>
              <a:t>Using good judgment when working near  energized </a:t>
            </a:r>
            <a:r>
              <a:rPr lang="en-US" sz="2400" dirty="0" smtClean="0"/>
              <a:t>lines</a:t>
            </a:r>
            <a:endParaRPr lang="en-US" sz="2400" dirty="0" smtClean="0"/>
          </a:p>
          <a:p>
            <a:pPr marL="571500" eaLnBrk="1" hangingPunct="1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400" dirty="0" smtClean="0"/>
              <a:t>Using appropriate protective equipment, or </a:t>
            </a:r>
            <a:r>
              <a:rPr lang="en-US" sz="2400" dirty="0" smtClean="0"/>
              <a:t>PPE</a:t>
            </a:r>
            <a:endParaRPr lang="en-US" sz="2400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D0E512-A08E-4A07-B020-E4FC4282A9B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0"/>
            <a:ext cx="7772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Summary</a:t>
            </a:r>
            <a:endParaRPr lang="en-US" sz="2800" kern="12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524000"/>
            <a:ext cx="8077200" cy="5181600"/>
          </a:xfrm>
        </p:spPr>
        <p:txBody>
          <a:bodyPr/>
          <a:lstStyle/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sz="2400" u="sng" dirty="0" smtClean="0"/>
              <a:t>Hazards</a:t>
            </a:r>
            <a:r>
              <a:rPr lang="en-US" sz="2400" dirty="0" smtClean="0"/>
              <a:t>   </a:t>
            </a:r>
          </a:p>
          <a:p>
            <a:pPr algn="ctr" eaLnBrk="1" hangingPunct="1">
              <a:spcBef>
                <a:spcPts val="1200"/>
              </a:spcBef>
              <a:buFontTx/>
              <a:buChar char="-"/>
            </a:pPr>
            <a:r>
              <a:rPr lang="en-US" sz="2400" dirty="0" smtClean="0">
                <a:cs typeface="Times New Roman" pitchFamily="18" charset="0"/>
              </a:rPr>
              <a:t>Inadequate </a:t>
            </a:r>
            <a:r>
              <a:rPr lang="en-US" sz="2400" dirty="0" smtClean="0">
                <a:cs typeface="Times New Roman" pitchFamily="18" charset="0"/>
              </a:rPr>
              <a:t>wiring</a:t>
            </a:r>
            <a:endParaRPr lang="en-US" sz="2400" dirty="0" smtClean="0"/>
          </a:p>
          <a:p>
            <a:pPr algn="ctr" eaLnBrk="1" hangingPunct="1">
              <a:spcBef>
                <a:spcPts val="1200"/>
              </a:spcBef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dirty="0" smtClean="0">
                <a:cs typeface="Times New Roman" pitchFamily="18" charset="0"/>
              </a:rPr>
              <a:t>- Exposed electrical </a:t>
            </a:r>
            <a:r>
              <a:rPr lang="en-US" sz="2400" dirty="0" smtClean="0">
                <a:cs typeface="Times New Roman" pitchFamily="18" charset="0"/>
              </a:rPr>
              <a:t>parts</a:t>
            </a:r>
            <a:endParaRPr lang="en-US" sz="2400" dirty="0" smtClean="0">
              <a:cs typeface="Times New Roman" pitchFamily="18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- Wires with bad </a:t>
            </a:r>
            <a:r>
              <a:rPr lang="en-US" sz="2400" dirty="0" smtClean="0">
                <a:cs typeface="Times New Roman" pitchFamily="18" charset="0"/>
              </a:rPr>
              <a:t>insulation</a:t>
            </a:r>
            <a:endParaRPr lang="en-US" sz="2400" dirty="0" smtClean="0">
              <a:cs typeface="Times New Roman" pitchFamily="18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- Ungrounded electrical </a:t>
            </a:r>
            <a:r>
              <a:rPr lang="en-US" sz="2400" dirty="0" smtClean="0">
                <a:cs typeface="Times New Roman" pitchFamily="18" charset="0"/>
              </a:rPr>
              <a:t>tools/systems</a:t>
            </a:r>
            <a:endParaRPr lang="en-US" sz="2400" dirty="0" smtClean="0">
              <a:cs typeface="Times New Roman" pitchFamily="18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- Overloaded </a:t>
            </a:r>
            <a:r>
              <a:rPr lang="en-US" sz="2400" dirty="0" smtClean="0">
                <a:cs typeface="Times New Roman" pitchFamily="18" charset="0"/>
              </a:rPr>
              <a:t>circuits</a:t>
            </a:r>
            <a:endParaRPr lang="en-US" sz="2400" dirty="0" smtClean="0">
              <a:cs typeface="Times New Roman" pitchFamily="18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- Damaged power </a:t>
            </a:r>
            <a:r>
              <a:rPr lang="en-US" sz="2400" dirty="0" smtClean="0">
                <a:cs typeface="Times New Roman" pitchFamily="18" charset="0"/>
              </a:rPr>
              <a:t>tools/equipment</a:t>
            </a:r>
            <a:endParaRPr lang="en-US" sz="2400" dirty="0" smtClean="0">
              <a:cs typeface="Times New Roman" pitchFamily="18" charset="0"/>
            </a:endParaRPr>
          </a:p>
          <a:p>
            <a:pPr algn="ctr" eaLnBrk="1" hangingPunct="1">
              <a:spcBef>
                <a:spcPts val="1200"/>
              </a:spcBef>
              <a:buFontTx/>
              <a:buChar char="-"/>
            </a:pPr>
            <a:r>
              <a:rPr lang="en-US" sz="2400" dirty="0" smtClean="0">
                <a:cs typeface="Times New Roman" pitchFamily="18" charset="0"/>
              </a:rPr>
              <a:t>Overhead power </a:t>
            </a:r>
            <a:r>
              <a:rPr lang="en-US" sz="2400" dirty="0" smtClean="0">
                <a:cs typeface="Times New Roman" pitchFamily="18" charset="0"/>
              </a:rPr>
              <a:t>lines</a:t>
            </a:r>
            <a:endParaRPr lang="en-US" sz="2400" dirty="0" smtClean="0"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All hazards are made worse in wet conditions!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656744-060B-4E7E-AC27-6012959AC39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Summary </a:t>
            </a:r>
            <a:endParaRPr lang="en-US" sz="2400" kern="12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676400"/>
            <a:ext cx="6629400" cy="4724400"/>
          </a:xfrm>
        </p:spPr>
        <p:txBody>
          <a:bodyPr/>
          <a:lstStyle/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en-US" sz="2400" u="sng" dirty="0" smtClean="0"/>
              <a:t>Protective Measures</a:t>
            </a:r>
          </a:p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▪ Proper </a:t>
            </a:r>
            <a:r>
              <a:rPr lang="en-US" sz="2400" dirty="0" smtClean="0">
                <a:cs typeface="Times New Roman" pitchFamily="18" charset="0"/>
              </a:rPr>
              <a:t>grounding</a:t>
            </a:r>
            <a:endParaRPr lang="en-US" sz="2400" dirty="0" smtClean="0">
              <a:cs typeface="Times New Roman" pitchFamily="18" charset="0"/>
            </a:endParaRPr>
          </a:p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▪ Using </a:t>
            </a:r>
            <a:r>
              <a:rPr lang="en-US" sz="2400" dirty="0" smtClean="0">
                <a:cs typeface="Times New Roman" pitchFamily="18" charset="0"/>
              </a:rPr>
              <a:t>GFCIs</a:t>
            </a:r>
            <a:endParaRPr lang="en-US" sz="2400" dirty="0" smtClean="0">
              <a:cs typeface="Times New Roman" pitchFamily="18" charset="0"/>
            </a:endParaRPr>
          </a:p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▪ Using fuses and circuit </a:t>
            </a:r>
            <a:r>
              <a:rPr lang="en-US" sz="2400" dirty="0" smtClean="0">
                <a:cs typeface="Times New Roman" pitchFamily="18" charset="0"/>
              </a:rPr>
              <a:t>breakers</a:t>
            </a:r>
            <a:endParaRPr lang="en-US" sz="2400" dirty="0" smtClean="0">
              <a:cs typeface="Times New Roman" pitchFamily="18" charset="0"/>
            </a:endParaRPr>
          </a:p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▪ Proper use of flexible </a:t>
            </a:r>
            <a:r>
              <a:rPr lang="en-US" sz="2400" dirty="0" smtClean="0">
                <a:cs typeface="Times New Roman" pitchFamily="18" charset="0"/>
              </a:rPr>
              <a:t>cords</a:t>
            </a:r>
            <a:endParaRPr lang="en-US" sz="2400" dirty="0" smtClean="0">
              <a:cs typeface="Times New Roman" pitchFamily="18" charset="0"/>
            </a:endParaRPr>
          </a:p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▪ </a:t>
            </a:r>
            <a:r>
              <a:rPr lang="en-US" sz="2400" dirty="0" smtClean="0">
                <a:cs typeface="Times New Roman" pitchFamily="18" charset="0"/>
              </a:rPr>
              <a:t>Training</a:t>
            </a: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8F1379-2F7C-44CE-B9A7-3CE5995CAEE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0"/>
            <a:ext cx="7772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Conclusion</a:t>
            </a:r>
            <a:endParaRPr lang="en-US" sz="2800" kern="12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01700" y="2008188"/>
            <a:ext cx="6794500" cy="37417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dirty="0" smtClean="0"/>
              <a:t>The bottom line with electricity: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algn="ctr" eaLnBrk="1" hangingPunct="1">
              <a:buFontTx/>
              <a:buNone/>
            </a:pPr>
            <a:r>
              <a:rPr lang="en-US" sz="2400" dirty="0" smtClean="0"/>
              <a:t>RESPECT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algn="ctr" eaLnBrk="1" hangingPunct="1">
              <a:buFontTx/>
              <a:buNone/>
            </a:pPr>
            <a:r>
              <a:rPr lang="en-US" sz="2400" dirty="0" smtClean="0"/>
              <a:t>COMMON SENSE</a:t>
            </a:r>
            <a:br>
              <a:rPr lang="en-US" sz="2400" dirty="0" smtClean="0"/>
            </a:br>
            <a:endParaRPr lang="en-US" sz="2400" dirty="0" smtClean="0"/>
          </a:p>
          <a:p>
            <a:pPr algn="ctr" eaLnBrk="1" hangingPunct="1">
              <a:buFontTx/>
              <a:buNone/>
            </a:pPr>
            <a:r>
              <a:rPr lang="en-US" sz="2400" dirty="0" smtClean="0"/>
              <a:t>SAFETY</a:t>
            </a:r>
          </a:p>
          <a:p>
            <a:pPr algn="ctr" eaLnBrk="1" hangingPunct="1">
              <a:buFontTx/>
              <a:buNone/>
            </a:pPr>
            <a:endParaRPr lang="en-US" b="1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b="1" dirty="0" smtClean="0">
              <a:latin typeface="Times New Roman" pitchFamily="18" charset="0"/>
            </a:endParaRPr>
          </a:p>
        </p:txBody>
      </p:sp>
      <p:pic>
        <p:nvPicPr>
          <p:cNvPr id="29700" name="Picture 4" descr="MCj019841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276600"/>
            <a:ext cx="25146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MMj0236225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52800"/>
            <a:ext cx="23622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AAD653-5BFB-4E75-A552-F66996F8D60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970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81000" y="0"/>
            <a:ext cx="7772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Questions</a:t>
            </a:r>
            <a:endParaRPr lang="en-US" sz="2800" kern="12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01700" y="2008188"/>
            <a:ext cx="7340600" cy="374173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b="1" smtClean="0">
              <a:latin typeface="Times New Roman" pitchFamily="18" charset="0"/>
            </a:endParaRPr>
          </a:p>
        </p:txBody>
      </p:sp>
      <p:pic>
        <p:nvPicPr>
          <p:cNvPr id="30724" name="Picture 3" descr="C:\Documents and Settings\Steve\Local Settings\Temporary Internet Files\Content.IE5\7H2L9VRK\MMj023475200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088" y="1787525"/>
            <a:ext cx="3871912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45688C-80ED-4927-8EC8-6F4A61A57B6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228600"/>
            <a:ext cx="7848600" cy="682625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b="1" kern="1200" dirty="0" smtClean="0"/>
              <a:t>Electrical Terminology</a:t>
            </a:r>
            <a:endParaRPr lang="en-US" sz="2800" b="1" kern="1200" dirty="0"/>
          </a:p>
        </p:txBody>
      </p:sp>
      <p:sp>
        <p:nvSpPr>
          <p:cNvPr id="7598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524000"/>
            <a:ext cx="8763000" cy="472440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Tx/>
              <a:buNone/>
              <a:tabLst>
                <a:tab pos="342900" algn="l"/>
              </a:tabLs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▪	</a:t>
            </a:r>
            <a:r>
              <a:rPr lang="en-US" sz="2400" u="sng" dirty="0" smtClean="0"/>
              <a:t>CURRENT</a:t>
            </a:r>
            <a:r>
              <a:rPr lang="en-US" sz="2400" dirty="0" smtClean="0"/>
              <a:t> = The movement of electrical charge. 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spcBef>
                <a:spcPts val="1800"/>
              </a:spcBef>
              <a:buFontTx/>
              <a:buNone/>
              <a:tabLst>
                <a:tab pos="342900" algn="l"/>
              </a:tabLst>
            </a:pPr>
            <a:r>
              <a:rPr lang="en-US" sz="2400" dirty="0" smtClean="0">
                <a:cs typeface="Times New Roman" pitchFamily="18" charset="0"/>
              </a:rPr>
              <a:t>▪	</a:t>
            </a:r>
            <a:r>
              <a:rPr lang="en-US" sz="2400" u="sng" dirty="0" smtClean="0">
                <a:cs typeface="Times New Roman" pitchFamily="18" charset="0"/>
              </a:rPr>
              <a:t>RESISTANCE</a:t>
            </a:r>
            <a:r>
              <a:rPr lang="en-US" sz="2400" dirty="0" smtClean="0">
                <a:cs typeface="Times New Roman" pitchFamily="18" charset="0"/>
              </a:rPr>
              <a:t> = </a:t>
            </a:r>
            <a:r>
              <a:rPr lang="en-US" sz="2400" dirty="0" smtClean="0"/>
              <a:t>Opposition to current flow. 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spcBef>
                <a:spcPts val="1800"/>
              </a:spcBef>
              <a:buFontTx/>
              <a:buNone/>
              <a:tabLst>
                <a:tab pos="342900" algn="l"/>
              </a:tabLst>
            </a:pPr>
            <a:r>
              <a:rPr lang="en-US" sz="2400" dirty="0" smtClean="0">
                <a:cs typeface="Times New Roman" pitchFamily="18" charset="0"/>
              </a:rPr>
              <a:t>▪	</a:t>
            </a:r>
            <a:r>
              <a:rPr lang="en-US" sz="2400" u="sng" dirty="0" smtClean="0">
                <a:cs typeface="Times New Roman" pitchFamily="18" charset="0"/>
              </a:rPr>
              <a:t>VOLTAGE</a:t>
            </a:r>
            <a:r>
              <a:rPr lang="en-US" sz="2400" i="1" dirty="0" smtClean="0">
                <a:cs typeface="Times New Roman" pitchFamily="18" charset="0"/>
              </a:rPr>
              <a:t> = </a:t>
            </a:r>
            <a:r>
              <a:rPr lang="en-US" sz="2400" dirty="0" smtClean="0"/>
              <a:t>A measure of electrical force. 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spcBef>
                <a:spcPts val="1800"/>
              </a:spcBef>
              <a:buFontTx/>
              <a:buNone/>
              <a:tabLst>
                <a:tab pos="342900" algn="l"/>
              </a:tabLst>
            </a:pPr>
            <a:r>
              <a:rPr lang="en-US" sz="2400" dirty="0" smtClean="0">
                <a:cs typeface="Times New Roman" pitchFamily="18" charset="0"/>
              </a:rPr>
              <a:t>▪	</a:t>
            </a:r>
            <a:r>
              <a:rPr lang="en-US" sz="2400" u="sng" dirty="0" smtClean="0">
                <a:cs typeface="Times New Roman" pitchFamily="18" charset="0"/>
              </a:rPr>
              <a:t>CONDUCTORS</a:t>
            </a:r>
            <a:r>
              <a:rPr lang="en-US" sz="2400" dirty="0" smtClean="0">
                <a:cs typeface="Times New Roman" pitchFamily="18" charset="0"/>
              </a:rPr>
              <a:t> = </a:t>
            </a:r>
            <a:r>
              <a:rPr lang="en-US" sz="2400" dirty="0" smtClean="0"/>
              <a:t>Substances, such as metals, that have little resistance to electricity. 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spcBef>
                <a:spcPts val="1800"/>
              </a:spcBef>
              <a:buFontTx/>
              <a:buNone/>
              <a:tabLst>
                <a:tab pos="342900" algn="l"/>
              </a:tabLst>
            </a:pPr>
            <a:r>
              <a:rPr lang="en-US" sz="2400" dirty="0" smtClean="0">
                <a:cs typeface="Times New Roman" pitchFamily="18" charset="0"/>
              </a:rPr>
              <a:t>▪	</a:t>
            </a:r>
            <a:r>
              <a:rPr lang="en-US" sz="2400" u="sng" dirty="0" smtClean="0">
                <a:cs typeface="Times New Roman" pitchFamily="18" charset="0"/>
              </a:rPr>
              <a:t>INSULATORS</a:t>
            </a:r>
            <a:r>
              <a:rPr lang="en-US" sz="2400" dirty="0" smtClean="0">
                <a:cs typeface="Times New Roman" pitchFamily="18" charset="0"/>
              </a:rPr>
              <a:t> = Substances, such as wood, rubber, glass and </a:t>
            </a:r>
            <a:r>
              <a:rPr lang="en-US" sz="2400" dirty="0" err="1" smtClean="0">
                <a:cs typeface="Times New Roman" pitchFamily="18" charset="0"/>
              </a:rPr>
              <a:t>bakelite</a:t>
            </a:r>
            <a:r>
              <a:rPr lang="en-US" sz="2400" dirty="0" smtClean="0">
                <a:cs typeface="Times New Roman" pitchFamily="18" charset="0"/>
              </a:rPr>
              <a:t>, that have high resistance to electricity.</a:t>
            </a:r>
          </a:p>
          <a:p>
            <a:pPr eaLnBrk="1" hangingPunct="1">
              <a:spcBef>
                <a:spcPts val="1800"/>
              </a:spcBef>
              <a:buFontTx/>
              <a:buNone/>
              <a:tabLst>
                <a:tab pos="342900" algn="l"/>
              </a:tabLst>
            </a:pPr>
            <a:r>
              <a:rPr lang="en-US" sz="2400" dirty="0" smtClean="0">
                <a:cs typeface="Times New Roman" pitchFamily="18" charset="0"/>
              </a:rPr>
              <a:t>▪	</a:t>
            </a:r>
            <a:r>
              <a:rPr lang="en-US" sz="2400" u="sng" dirty="0" smtClean="0">
                <a:cs typeface="Times New Roman" pitchFamily="18" charset="0"/>
              </a:rPr>
              <a:t>GROUNDING</a:t>
            </a:r>
            <a:r>
              <a:rPr lang="en-US" sz="2400" dirty="0" smtClean="0">
                <a:cs typeface="Times New Roman" pitchFamily="18" charset="0"/>
              </a:rPr>
              <a:t> = A conductive connection to the earth which acts as a protective measure.</a:t>
            </a:r>
          </a:p>
          <a:p>
            <a:pPr eaLnBrk="1" hangingPunct="1">
              <a:lnSpc>
                <a:spcPct val="65000"/>
              </a:lnSpc>
            </a:pP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53D816-4CF5-422B-BF63-C1D2E0BCA7B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5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5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6333302" cy="557447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b="1" kern="1200" dirty="0" smtClean="0"/>
              <a:t>Electrical Shock</a:t>
            </a:r>
            <a:endParaRPr lang="en-US" sz="2800" b="1" kern="12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5715000" cy="4724400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Received when current passes through the body.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Severity of the shock depends on:</a:t>
            </a:r>
          </a:p>
          <a:p>
            <a:pPr indent="-2286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Path of current through the </a:t>
            </a:r>
            <a:r>
              <a:rPr lang="en-US" sz="2400" dirty="0" smtClean="0">
                <a:cs typeface="Times New Roman" pitchFamily="18" charset="0"/>
              </a:rPr>
              <a:t>body</a:t>
            </a:r>
            <a:endParaRPr lang="en-US" sz="2400" dirty="0" smtClean="0">
              <a:cs typeface="Times New Roman" pitchFamily="18" charset="0"/>
            </a:endParaRPr>
          </a:p>
          <a:p>
            <a:pPr indent="-2286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Amount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of current flowing through the </a:t>
            </a:r>
            <a:r>
              <a:rPr lang="en-US" sz="2400" dirty="0" smtClean="0">
                <a:cs typeface="Times New Roman" pitchFamily="18" charset="0"/>
              </a:rPr>
              <a:t>body</a:t>
            </a:r>
            <a:endParaRPr lang="en-US" sz="2400" dirty="0" smtClean="0">
              <a:cs typeface="Times New Roman" pitchFamily="18" charset="0"/>
            </a:endParaRPr>
          </a:p>
          <a:p>
            <a:pPr indent="-2286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Length of time the body is in the </a:t>
            </a:r>
            <a:r>
              <a:rPr lang="en-US" sz="2400" dirty="0" smtClean="0">
                <a:cs typeface="Times New Roman" pitchFamily="18" charset="0"/>
              </a:rPr>
              <a:t>circuit</a:t>
            </a:r>
            <a:endParaRPr lang="en-US" sz="2400" dirty="0" smtClean="0">
              <a:cs typeface="Times New Roman" pitchFamily="18" charset="0"/>
            </a:endParaRPr>
          </a:p>
          <a:p>
            <a:pPr marL="0" indent="0" eaLnBrk="1" hangingPunct="1">
              <a:spcBef>
                <a:spcPts val="1800"/>
              </a:spcBef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LOW VOLTAGE DOES NOT   MEAN LOW HAZARD!</a:t>
            </a:r>
          </a:p>
          <a:p>
            <a:pPr eaLnBrk="1" hangingPunct="1">
              <a:spcBef>
                <a:spcPts val="1800"/>
              </a:spcBef>
              <a:buFontTx/>
              <a:buNone/>
            </a:pPr>
            <a:r>
              <a:rPr lang="en-US" sz="2100" dirty="0" smtClean="0"/>
              <a:t>    </a:t>
            </a:r>
          </a:p>
          <a:p>
            <a:pPr algn="ctr" eaLnBrk="1" hangingPunct="1">
              <a:lnSpc>
                <a:spcPct val="190000"/>
              </a:lnSpc>
              <a:buClr>
                <a:srgbClr val="800000"/>
              </a:buClr>
              <a:buFontTx/>
              <a:buNone/>
            </a:pPr>
            <a:endParaRPr lang="en-US" sz="21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190000"/>
              </a:lnSpc>
              <a:buClr>
                <a:srgbClr val="800000"/>
              </a:buClr>
              <a:buFontTx/>
              <a:buNone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endParaRPr lang="en-US" sz="14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8196" name="Picture 14" descr="Path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1752600"/>
            <a:ext cx="2743200" cy="4362450"/>
          </a:xfrm>
          <a:noFill/>
        </p:spPr>
      </p:pic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3819B5-DED9-4F00-ABEB-881B1F3A615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19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152400"/>
            <a:ext cx="7772400" cy="990600"/>
          </a:xfrm>
        </p:spPr>
        <p:txBody>
          <a:bodyPr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</a:rPr>
            </a:br>
            <a:r>
              <a:rPr lang="en-US" b="1" kern="1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100" b="1" kern="1200" dirty="0" smtClean="0"/>
              <a:t>Dangers of </a:t>
            </a:r>
            <a:br>
              <a:rPr lang="en-US" sz="3100" b="1" kern="1200" dirty="0" smtClean="0"/>
            </a:br>
            <a:r>
              <a:rPr lang="en-US" sz="3100" b="1" kern="1200" dirty="0" smtClean="0"/>
              <a:t>Electrical Shock</a:t>
            </a:r>
            <a:endParaRPr lang="en-US" sz="3100" b="1" kern="12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4800600" cy="4648200"/>
          </a:xfrm>
        </p:spPr>
        <p:txBody>
          <a:bodyPr/>
          <a:lstStyle/>
          <a:p>
            <a:pPr marL="114300" indent="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+mj-lt"/>
                <a:cs typeface="Times New Roman" pitchFamily="18" charset="0"/>
              </a:rPr>
              <a:t>Currents greater than 75mA (1/1,000 of an ampere) can cause ventricular fibrillation (rapid, ineffective heartbeat)</a:t>
            </a:r>
            <a:r>
              <a:rPr lang="en-US" sz="2400" dirty="0" smtClean="0">
                <a:latin typeface="+mj-lt"/>
              </a:rPr>
              <a:t> </a:t>
            </a:r>
          </a:p>
          <a:p>
            <a:pPr marL="114300" indent="0" eaLnBrk="1" hangingPunct="1">
              <a:lnSpc>
                <a:spcPct val="80000"/>
              </a:lnSpc>
              <a:buFontTx/>
              <a:buChar char="-"/>
            </a:pPr>
            <a:endParaRPr lang="en-US" sz="2400" b="1" dirty="0" smtClean="0">
              <a:latin typeface="+mj-lt"/>
              <a:cs typeface="Times New Roman" pitchFamily="18" charset="0"/>
            </a:endParaRPr>
          </a:p>
          <a:p>
            <a:pPr marL="520700" indent="-2921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Will cause death in a few minutes unless a defibrillator is used. </a:t>
            </a:r>
            <a:r>
              <a:rPr lang="en-US" sz="2400" dirty="0" smtClean="0">
                <a:latin typeface="+mj-lt"/>
              </a:rPr>
              <a:t> </a:t>
            </a:r>
          </a:p>
          <a:p>
            <a:pPr marL="520700" indent="-29210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520700" indent="-29210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75mA is not much current –a small power drill uses 30  times as much.</a:t>
            </a:r>
          </a:p>
          <a:p>
            <a:pPr marL="520700" indent="-292100" eaLnBrk="1" hangingPunct="1">
              <a:lnSpc>
                <a:spcPct val="80000"/>
              </a:lnSpc>
              <a:buFontTx/>
              <a:buNone/>
            </a:pPr>
            <a:endParaRPr lang="en-US" sz="21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1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9220" name="Picture 7" descr="aedcode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2133600"/>
            <a:ext cx="4014788" cy="3775075"/>
          </a:xfrm>
          <a:noFill/>
        </p:spPr>
      </p:pic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63193A-0D49-4CA3-BFE5-89D77B73574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6629400" cy="11430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b="1" kern="1200" dirty="0" smtClean="0"/>
              <a:t>How is an Electrical Shock Received?</a:t>
            </a:r>
            <a:endParaRPr lang="en-US" sz="2800" b="1" kern="1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8305800" cy="4572000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When two wires have different potential voltages, current will flow if they are connected.</a:t>
            </a:r>
          </a:p>
          <a:p>
            <a:pPr marL="571500" indent="-228600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In most household wiring the black wires are at 110 volts relative to ground.</a:t>
            </a:r>
          </a:p>
          <a:p>
            <a:pPr marL="571500" indent="-228600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The white wires are at zero volts because they are connected to ground.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</a:pPr>
            <a:r>
              <a:rPr lang="en-US" sz="2400" b="1" dirty="0" smtClean="0">
                <a:solidFill>
                  <a:srgbClr val="FF3300"/>
                </a:solidFill>
                <a:cs typeface="Times New Roman" pitchFamily="18" charset="0"/>
              </a:rPr>
              <a:t>Contact with an energized (live) black wire while touching the white grounded wire = ELECTRICAL SHOCK!</a:t>
            </a:r>
            <a:endParaRPr lang="en-US" sz="2400" b="1" u="sng" dirty="0" smtClean="0">
              <a:solidFill>
                <a:srgbClr val="FF33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7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7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700" b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8BBDC5-47D7-4E06-84F8-25526F87A0C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6705600" cy="914400"/>
          </a:xfrm>
        </p:spPr>
        <p:txBody>
          <a:bodyPr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b="1" kern="1200" dirty="0" smtClean="0"/>
              <a:t>How is a an Electrical Shock Received? (cont.)</a:t>
            </a:r>
            <a:endParaRPr lang="en-US" sz="2400" b="1" kern="1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8001000" cy="4572000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 sz="2400" dirty="0" smtClean="0">
                <a:cs typeface="Arial" charset="0"/>
              </a:rPr>
              <a:t>Contact with an energized wire/any energized electrical component + any grounded object = SHOCK!  </a:t>
            </a:r>
            <a:endParaRPr lang="en-US" sz="2400" dirty="0" smtClean="0"/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 sz="2400" dirty="0" smtClean="0"/>
              <a:t>You can even receive an electrical shock when you are not in contact with a ground.</a:t>
            </a:r>
          </a:p>
          <a:p>
            <a:pPr eaLnBrk="1" hangingPunct="1">
              <a:spcBef>
                <a:spcPts val="2400"/>
              </a:spcBef>
              <a:buFontTx/>
              <a:buNone/>
            </a:pPr>
            <a:endParaRPr lang="en-US" sz="2400" dirty="0" smtClean="0"/>
          </a:p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CONTACT BOTH WIRES OF A 240 VOLT CABLE = </a:t>
            </a:r>
          </a:p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SHOCK, POSSIBLE ELECTROCUTION!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B8E6D3-AB1D-46A3-B24E-47F4A60BD32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6333302" cy="670142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Electrical Burns</a:t>
            </a:r>
            <a:endParaRPr lang="en-US" sz="2800" kern="12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524000"/>
            <a:ext cx="5334000" cy="4953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eaLnBrk="1" hangingPunct="1">
              <a:lnSpc>
                <a:spcPct val="110000"/>
              </a:lnSpc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600" dirty="0" smtClean="0">
                <a:cs typeface="Times New Roman" pitchFamily="18" charset="0"/>
              </a:rPr>
              <a:t>Are the most common shock-related nonfatal </a:t>
            </a:r>
            <a:r>
              <a:rPr lang="en-US" sz="2600" dirty="0" smtClean="0">
                <a:cs typeface="Times New Roman" pitchFamily="18" charset="0"/>
              </a:rPr>
              <a:t>injury</a:t>
            </a:r>
            <a:endParaRPr lang="en-US" sz="2600" dirty="0" smtClean="0">
              <a:cs typeface="Times New Roman" pitchFamily="18" charset="0"/>
            </a:endParaRPr>
          </a:p>
          <a:p>
            <a:pPr marL="457200" eaLnBrk="1" hangingPunct="1">
              <a:lnSpc>
                <a:spcPct val="110000"/>
              </a:lnSpc>
              <a:buFont typeface="Arial" pitchFamily="34" charset="0"/>
              <a:buChar char="•"/>
              <a:tabLst>
                <a:tab pos="457200" algn="l"/>
              </a:tabLst>
              <a:defRPr/>
            </a:pPr>
            <a:endParaRPr lang="en-US" sz="2600" dirty="0" smtClean="0"/>
          </a:p>
          <a:p>
            <a:pPr marL="457200" eaLnBrk="1" hangingPunct="1">
              <a:lnSpc>
                <a:spcPct val="110000"/>
              </a:lnSpc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600" dirty="0" smtClean="0">
                <a:cs typeface="Times New Roman" pitchFamily="18" charset="0"/>
              </a:rPr>
              <a:t>Occur when you touch electrical wiring or equipment that is     improperly used or </a:t>
            </a:r>
            <a:r>
              <a:rPr lang="en-US" sz="2600" dirty="0" smtClean="0">
                <a:cs typeface="Times New Roman" pitchFamily="18" charset="0"/>
              </a:rPr>
              <a:t>maintained</a:t>
            </a:r>
            <a:endParaRPr lang="en-US" sz="2600" i="1" dirty="0" smtClean="0">
              <a:cs typeface="Times New Roman" pitchFamily="18" charset="0"/>
            </a:endParaRPr>
          </a:p>
          <a:p>
            <a:pPr marL="457200" eaLnBrk="1" hangingPunct="1">
              <a:lnSpc>
                <a:spcPct val="110000"/>
              </a:lnSpc>
              <a:buFont typeface="Arial" pitchFamily="34" charset="0"/>
              <a:buChar char="•"/>
              <a:tabLst>
                <a:tab pos="457200" algn="l"/>
              </a:tabLst>
              <a:defRPr/>
            </a:pPr>
            <a:endParaRPr lang="en-US" sz="2600" i="1" dirty="0" smtClean="0">
              <a:cs typeface="Times New Roman" pitchFamily="18" charset="0"/>
            </a:endParaRPr>
          </a:p>
          <a:p>
            <a:pPr marL="457200" eaLnBrk="1" hangingPunct="1">
              <a:lnSpc>
                <a:spcPct val="110000"/>
              </a:lnSpc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600" dirty="0" smtClean="0">
                <a:cs typeface="Times New Roman" pitchFamily="18" charset="0"/>
              </a:rPr>
              <a:t>Typically occurs on the </a:t>
            </a:r>
            <a:r>
              <a:rPr lang="en-US" sz="2600" dirty="0" smtClean="0">
                <a:cs typeface="Times New Roman" pitchFamily="18" charset="0"/>
              </a:rPr>
              <a:t>hands</a:t>
            </a:r>
            <a:endParaRPr lang="en-US" sz="2600" i="1" u="sng" dirty="0" smtClean="0">
              <a:cs typeface="Times New Roman" pitchFamily="18" charset="0"/>
            </a:endParaRPr>
          </a:p>
          <a:p>
            <a:pPr marL="457200" eaLnBrk="1" hangingPunct="1">
              <a:lnSpc>
                <a:spcPct val="110000"/>
              </a:lnSpc>
              <a:buNone/>
              <a:tabLst>
                <a:tab pos="457200" algn="l"/>
              </a:tabLst>
              <a:defRPr/>
            </a:pPr>
            <a:r>
              <a:rPr lang="en-US" sz="2600" i="1" u="sng" dirty="0" smtClean="0">
                <a:cs typeface="Times New Roman" pitchFamily="18" charset="0"/>
              </a:rPr>
              <a:t>  </a:t>
            </a:r>
          </a:p>
          <a:p>
            <a:pPr marL="457200" eaLnBrk="1" hangingPunct="1">
              <a:lnSpc>
                <a:spcPct val="110000"/>
              </a:lnSpc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sz="2600" dirty="0" smtClean="0">
                <a:cs typeface="Times New Roman" pitchFamily="18" charset="0"/>
              </a:rPr>
              <a:t>Very serious injury that needs     immediate </a:t>
            </a:r>
            <a:r>
              <a:rPr lang="en-US" sz="2600" dirty="0" smtClean="0">
                <a:cs typeface="Times New Roman" pitchFamily="18" charset="0"/>
              </a:rPr>
              <a:t>attention</a:t>
            </a:r>
            <a:endParaRPr lang="en-US" sz="26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2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2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dirty="0" smtClean="0">
                <a:latin typeface="Times New Roman" pitchFamily="18" charset="0"/>
              </a:rPr>
              <a:t>      </a:t>
            </a:r>
            <a:endParaRPr lang="en-US" sz="12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2292" name="Picture 15"/>
          <p:cNvPicPr>
            <a:picLocks noChangeAspect="1" noChangeArrowheads="1"/>
          </p:cNvPicPr>
          <p:nvPr/>
        </p:nvPicPr>
        <p:blipFill>
          <a:blip r:embed="rId3" cstate="print"/>
          <a:srcRect l="12999" t="30667" r="56001" b="37334"/>
          <a:stretch>
            <a:fillRect/>
          </a:stretch>
        </p:blipFill>
        <p:spPr bwMode="auto">
          <a:xfrm>
            <a:off x="5715000" y="2057400"/>
            <a:ext cx="3200400" cy="3733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263063-97EC-4811-832C-A94CE13D765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6333302" cy="670142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2800" kern="1200" dirty="0" smtClean="0"/>
              <a:t>Falls</a:t>
            </a:r>
            <a:endParaRPr lang="en-US" sz="2800" kern="12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524000"/>
            <a:ext cx="5257800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Electrical shock can also cause indirect or secondary injuries.</a:t>
            </a:r>
          </a:p>
          <a:p>
            <a:pPr marL="0" indent="0" eaLnBrk="1" hangingPunct="1">
              <a:buFontTx/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Employees working in an elevated location who experience a shock can fall, resulting in serious injury or even death.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5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500" dirty="0" smtClean="0"/>
              <a:t>      </a:t>
            </a:r>
            <a:r>
              <a:rPr lang="en-US" sz="15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0" y="1912938"/>
            <a:ext cx="234950" cy="7016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/>
              <a:t> </a:t>
            </a:r>
          </a:p>
          <a:p>
            <a:pPr eaLnBrk="0" hangingPunct="0"/>
            <a:endParaRPr lang="en-US" sz="2400"/>
          </a:p>
        </p:txBody>
      </p:sp>
      <p:pic>
        <p:nvPicPr>
          <p:cNvPr id="13317" name="Picture 26"/>
          <p:cNvPicPr>
            <a:picLocks noChangeAspect="1" noChangeArrowheads="1"/>
          </p:cNvPicPr>
          <p:nvPr/>
        </p:nvPicPr>
        <p:blipFill>
          <a:blip r:embed="rId3" cstate="print"/>
          <a:srcRect l="40999" t="30000" r="33000" b="14000"/>
          <a:stretch>
            <a:fillRect/>
          </a:stretch>
        </p:blipFill>
        <p:spPr bwMode="auto">
          <a:xfrm>
            <a:off x="5943600" y="1905000"/>
            <a:ext cx="2971800" cy="42402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D92E01-5C07-40D6-B455-CB4D32521D7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31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PPT-008-01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I Template">
  <a:themeElements>
    <a:clrScheme name="1_LI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LI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LI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I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I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A3993B2E1CC498A25DCA832B2B68B" ma:contentTypeVersion="1" ma:contentTypeDescription="Create a new document." ma:contentTypeScope="" ma:versionID="fa155b35a1366181471372b90637fa4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d024c9e117fc9e5fa023bfcd8efcd7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4B533E3-6FF4-4A60-88DA-0C807AE24641}"/>
</file>

<file path=customXml/itemProps2.xml><?xml version="1.0" encoding="utf-8"?>
<ds:datastoreItem xmlns:ds="http://schemas.openxmlformats.org/officeDocument/2006/customXml" ds:itemID="{FE288140-23D0-4809-B71D-AB1974357A70}"/>
</file>

<file path=customXml/itemProps3.xml><?xml version="1.0" encoding="utf-8"?>
<ds:datastoreItem xmlns:ds="http://schemas.openxmlformats.org/officeDocument/2006/customXml" ds:itemID="{3FA2558A-E34F-4F26-B792-04DE0D25C10A}"/>
</file>

<file path=docProps/app.xml><?xml version="1.0" encoding="utf-8"?>
<Properties xmlns="http://schemas.openxmlformats.org/officeDocument/2006/extended-properties" xmlns:vt="http://schemas.openxmlformats.org/officeDocument/2006/docPropsVTypes">
  <Template>L&amp;I Template</Template>
  <TotalTime>5359</TotalTime>
  <Words>1251</Words>
  <Application>Microsoft Office PowerPoint</Application>
  <PresentationFormat>On-screen Show (4:3)</PresentationFormat>
  <Paragraphs>289</Paragraphs>
  <Slides>28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1_LI Template</vt:lpstr>
      <vt:lpstr>Document</vt:lpstr>
      <vt:lpstr>Slide 1</vt:lpstr>
      <vt:lpstr>Electrical Injuries</vt:lpstr>
      <vt:lpstr>Electrical Terminology</vt:lpstr>
      <vt:lpstr>Electrical Shock</vt:lpstr>
      <vt:lpstr>  Dangers of  Electrical Shock</vt:lpstr>
      <vt:lpstr>How is an Electrical Shock Received?</vt:lpstr>
      <vt:lpstr>How is a an Electrical Shock Received? (cont.)</vt:lpstr>
      <vt:lpstr>Electrical Burns</vt:lpstr>
      <vt:lpstr>Falls</vt:lpstr>
      <vt:lpstr>Inadequate Wiring Hazards</vt:lpstr>
      <vt:lpstr>Hazards of Overloading </vt:lpstr>
      <vt:lpstr>Electrical Protective  Devices</vt:lpstr>
      <vt:lpstr>Ground Fault Circuit Interrupter</vt:lpstr>
      <vt:lpstr>Grounding Hazards</vt:lpstr>
      <vt:lpstr>Some Examples of OSHA             Electrical Requirements</vt:lpstr>
      <vt:lpstr>Examples of OSHA Requirements</vt:lpstr>
      <vt:lpstr>Guarding Live Parts</vt:lpstr>
      <vt:lpstr>Guarding Live Parts</vt:lpstr>
      <vt:lpstr>Cabinets, Boxes, Fittings</vt:lpstr>
      <vt:lpstr>Use of Flexible Cords</vt:lpstr>
      <vt:lpstr>Examples – Permissible Uses of      Flexible Cords</vt:lpstr>
      <vt:lpstr>Examples – Prohibited Uses  of Flexible Cords</vt:lpstr>
      <vt:lpstr>Electrical Hazards –  Clues</vt:lpstr>
      <vt:lpstr>Training</vt:lpstr>
      <vt:lpstr>Summary</vt:lpstr>
      <vt:lpstr>Summary </vt:lpstr>
      <vt:lpstr>Conclusion</vt:lpstr>
      <vt:lpstr>Questions</vt:lpstr>
    </vt:vector>
  </TitlesOfParts>
  <Company>DAPS CA Program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 Sadagursky</dc:creator>
  <dc:description>Designed by Linda Adams</dc:description>
  <cp:lastModifiedBy>Christopher S. Manlove</cp:lastModifiedBy>
  <cp:revision>242</cp:revision>
  <dcterms:created xsi:type="dcterms:W3CDTF">2002-01-22T12:13:28Z</dcterms:created>
  <dcterms:modified xsi:type="dcterms:W3CDTF">2011-10-20T15:35:38Z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0x010100D41A3993B2E1CC498A25DCA832B2B68B</vt:lpwstr>
  </property>
  <property fmtid="{D5CDD505-2E9C-101B-9397-08002B2CF9AE}" pid="3" name="Order">
    <vt:r8>4400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